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sldSz cx="18288000" cy="10287000"/>
  <p:notesSz cx="6858000" cy="9144000"/>
  <p:embeddedFontLst>
    <p:embeddedFont>
      <p:font typeface="Pretendard Black" panose="020B0600000101010101" charset="-127"/>
      <p:bold r:id="rId28"/>
    </p:embeddedFont>
    <p:embeddedFont>
      <p:font typeface="Pretendard Bold" panose="020B0600000101010101" charset="-127"/>
      <p:bold r:id="rId29"/>
    </p:embeddedFont>
    <p:embeddedFont>
      <p:font typeface="Pretendard ExtraBold" panose="020B0600000101010101" charset="-127"/>
      <p:bold r:id="rId30"/>
    </p:embeddedFont>
    <p:embeddedFont>
      <p:font typeface="Pretendard Light" panose="020B0600000101010101" charset="-127"/>
      <p:regular r:id="rId31"/>
    </p:embeddedFont>
    <p:embeddedFont>
      <p:font typeface="Pretendard Medium" panose="020B0600000101010101" charset="-127"/>
      <p:bold r:id="rId32"/>
    </p:embeddedFont>
    <p:embeddedFont>
      <p:font typeface="Pretendard Regular" panose="020B0600000101010101" charset="-127"/>
      <p:regular r:id="rId33"/>
    </p:embeddedFont>
    <p:embeddedFont>
      <p:font typeface="Pretendard SemiBold" panose="020B0600000101010101" charset="-127"/>
      <p:bold r:id="rId34"/>
    </p:embeddedFont>
    <p:embeddedFont>
      <p:font typeface="Anek Bangla Expanded Bold" panose="020B0600000101010101" charset="0"/>
      <p:bold r:id="rId35"/>
    </p:embeddedFont>
    <p:embeddedFont>
      <p:font typeface="Anek Bangla Expanded Medium" panose="020B0600000101010101" charset="0"/>
      <p:bold r:id="rId36"/>
    </p:embeddedFont>
    <p:embeddedFont>
      <p:font typeface="Anek Bangla Expanded SemiBold" panose="020B0600000101010101" charset="0"/>
      <p:bold r:id="rId3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1" d="100"/>
          <a:sy n="71" d="100"/>
        </p:scale>
        <p:origin x="714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3.png"/><Relationship Id="rId7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43.png"/><Relationship Id="rId4" Type="http://schemas.openxmlformats.org/officeDocument/2006/relationships/image" Target="../media/image15.png"/><Relationship Id="rId9" Type="http://schemas.openxmlformats.org/officeDocument/2006/relationships/image" Target="../media/image4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3.png"/><Relationship Id="rId7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45.png"/><Relationship Id="rId4" Type="http://schemas.openxmlformats.org/officeDocument/2006/relationships/image" Target="../media/image15.png"/><Relationship Id="rId9" Type="http://schemas.openxmlformats.org/officeDocument/2006/relationships/image" Target="../media/image4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3.png"/><Relationship Id="rId7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46.png"/><Relationship Id="rId4" Type="http://schemas.openxmlformats.org/officeDocument/2006/relationships/image" Target="../media/image15.png"/><Relationship Id="rId9" Type="http://schemas.openxmlformats.org/officeDocument/2006/relationships/image" Target="../media/image4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8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9.pn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50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60.png"/><Relationship Id="rId18" Type="http://schemas.openxmlformats.org/officeDocument/2006/relationships/image" Target="../media/image65.png"/><Relationship Id="rId3" Type="http://schemas.openxmlformats.org/officeDocument/2006/relationships/image" Target="../media/image3.png"/><Relationship Id="rId21" Type="http://schemas.openxmlformats.org/officeDocument/2006/relationships/image" Target="../media/image68.png"/><Relationship Id="rId7" Type="http://schemas.openxmlformats.org/officeDocument/2006/relationships/image" Target="../media/image54.png"/><Relationship Id="rId12" Type="http://schemas.openxmlformats.org/officeDocument/2006/relationships/image" Target="../media/image59.png"/><Relationship Id="rId17" Type="http://schemas.openxmlformats.org/officeDocument/2006/relationships/image" Target="../media/image64.png"/><Relationship Id="rId2" Type="http://schemas.openxmlformats.org/officeDocument/2006/relationships/image" Target="../media/image1.png"/><Relationship Id="rId16" Type="http://schemas.openxmlformats.org/officeDocument/2006/relationships/image" Target="../media/image63.png"/><Relationship Id="rId20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11" Type="http://schemas.openxmlformats.org/officeDocument/2006/relationships/image" Target="../media/image58.png"/><Relationship Id="rId5" Type="http://schemas.openxmlformats.org/officeDocument/2006/relationships/image" Target="../media/image52.png"/><Relationship Id="rId15" Type="http://schemas.openxmlformats.org/officeDocument/2006/relationships/image" Target="../media/image62.png"/><Relationship Id="rId23" Type="http://schemas.openxmlformats.org/officeDocument/2006/relationships/image" Target="../media/image70.png"/><Relationship Id="rId10" Type="http://schemas.openxmlformats.org/officeDocument/2006/relationships/image" Target="../media/image57.png"/><Relationship Id="rId19" Type="http://schemas.openxmlformats.org/officeDocument/2006/relationships/image" Target="../media/image66.png"/><Relationship Id="rId4" Type="http://schemas.openxmlformats.org/officeDocument/2006/relationships/image" Target="../media/image15.png"/><Relationship Id="rId9" Type="http://schemas.openxmlformats.org/officeDocument/2006/relationships/image" Target="../media/image56.png"/><Relationship Id="rId14" Type="http://schemas.openxmlformats.org/officeDocument/2006/relationships/image" Target="../media/image61.png"/><Relationship Id="rId22" Type="http://schemas.openxmlformats.org/officeDocument/2006/relationships/image" Target="../media/image6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3.png"/><Relationship Id="rId7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3.png"/><Relationship Id="rId7" Type="http://schemas.openxmlformats.org/officeDocument/2006/relationships/image" Target="../media/image7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10" Type="http://schemas.openxmlformats.org/officeDocument/2006/relationships/image" Target="../media/image77.png"/><Relationship Id="rId4" Type="http://schemas.openxmlformats.org/officeDocument/2006/relationships/image" Target="../media/image15.png"/><Relationship Id="rId9" Type="http://schemas.openxmlformats.org/officeDocument/2006/relationships/image" Target="../media/image7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3.png"/><Relationship Id="rId7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80.png"/><Relationship Id="rId4" Type="http://schemas.openxmlformats.org/officeDocument/2006/relationships/image" Target="../media/image15.png"/><Relationship Id="rId9" Type="http://schemas.openxmlformats.org/officeDocument/2006/relationships/image" Target="../media/image7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3.png"/><Relationship Id="rId5" Type="http://schemas.openxmlformats.org/officeDocument/2006/relationships/image" Target="../media/image84.png"/><Relationship Id="rId4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5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3.png"/><Relationship Id="rId7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3.png"/><Relationship Id="rId7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15.png"/><Relationship Id="rId9" Type="http://schemas.openxmlformats.org/officeDocument/2006/relationships/image" Target="../media/image3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.png"/><Relationship Id="rId7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15.png"/><Relationship Id="rId10" Type="http://schemas.openxmlformats.org/officeDocument/2006/relationships/image" Target="../media/image37.png"/><Relationship Id="rId4" Type="http://schemas.openxmlformats.org/officeDocument/2006/relationships/image" Target="../media/image32.png"/><Relationship Id="rId9" Type="http://schemas.openxmlformats.org/officeDocument/2006/relationships/image" Target="../media/image3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41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7000" y="7531100"/>
            <a:ext cx="18542000" cy="2997200"/>
          </a:xfrm>
          <a:prstGeom prst="rect">
            <a:avLst/>
          </a:prstGeom>
          <a:effectLst>
            <a:outerShdw dist="230245" dir="5400000">
              <a:srgbClr val="D8D8D8">
                <a:alpha val="100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44300" y="3556000"/>
            <a:ext cx="330200" cy="279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62700" y="3479800"/>
            <a:ext cx="330200" cy="279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3000" y="7924800"/>
            <a:ext cx="16002000" cy="1295400"/>
          </a:xfrm>
          <a:prstGeom prst="rect">
            <a:avLst/>
          </a:prstGeom>
          <a:effectLst>
            <a:outerShdw dist="119617" dir="5400000">
              <a:srgbClr val="D8D8D8">
                <a:alpha val="100000"/>
              </a:srgbClr>
            </a:outerShdw>
          </a:effectLst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43000" y="1257300"/>
            <a:ext cx="2286000" cy="622300"/>
          </a:xfrm>
          <a:prstGeom prst="rect">
            <a:avLst/>
          </a:prstGeom>
          <a:effectLst>
            <a:outerShdw dist="71225" dir="5400000">
              <a:srgbClr val="D8D8D8">
                <a:alpha val="100000"/>
              </a:srgbClr>
            </a:outerShdw>
          </a:effectLst>
        </p:spPr>
      </p:pic>
      <p:sp>
        <p:nvSpPr>
          <p:cNvPr id="9" name="TextBox 9"/>
          <p:cNvSpPr txBox="1"/>
          <p:nvPr/>
        </p:nvSpPr>
        <p:spPr>
          <a:xfrm>
            <a:off x="1397000" y="1384300"/>
            <a:ext cx="17780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 spc="-100">
                <a:solidFill>
                  <a:srgbClr val="595959"/>
                </a:solidFill>
                <a:latin typeface="Anek Bangla Expanded Bold"/>
              </a:rPr>
              <a:t>2025.05.10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289300" y="5105400"/>
            <a:ext cx="11709400" cy="1028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5800" b="0" i="0" u="none" strike="noStrike" spc="100">
                <a:solidFill>
                  <a:srgbClr val="000000"/>
                </a:solidFill>
                <a:latin typeface="Pretendard ExtraBold"/>
              </a:rPr>
              <a:t>aka. </a:t>
            </a:r>
            <a:r>
              <a:rPr lang="ko-KR" sz="5800" b="0" i="0" u="none" strike="noStrike" spc="100">
                <a:solidFill>
                  <a:srgbClr val="000000"/>
                </a:solidFill>
                <a:ea typeface="Pretendard ExtraBold"/>
              </a:rPr>
              <a:t>반응</a:t>
            </a:r>
            <a:r>
              <a:rPr lang="en-US" sz="5800" b="0" i="0" u="none" strike="noStrike" spc="100">
                <a:solidFill>
                  <a:srgbClr val="000000"/>
                </a:solidFill>
                <a:latin typeface="Pretendard ExtraBold"/>
              </a:rPr>
              <a:t> </a:t>
            </a:r>
            <a:r>
              <a:rPr lang="ko-KR" sz="5800" b="0" i="0" u="none" strike="noStrike" spc="100">
                <a:solidFill>
                  <a:srgbClr val="000000"/>
                </a:solidFill>
                <a:ea typeface="Pretendard ExtraBold"/>
              </a:rPr>
              <a:t>분석형</a:t>
            </a:r>
            <a:r>
              <a:rPr lang="en-US" sz="5800" b="0" i="0" u="none" strike="noStrike" spc="100">
                <a:solidFill>
                  <a:srgbClr val="000000"/>
                </a:solidFill>
                <a:latin typeface="Pretendard ExtraBold"/>
              </a:rPr>
              <a:t> </a:t>
            </a:r>
            <a:r>
              <a:rPr lang="ko-KR" sz="5800" b="0" i="0" u="none" strike="noStrike" spc="100">
                <a:solidFill>
                  <a:srgbClr val="000000"/>
                </a:solidFill>
                <a:ea typeface="Pretendard ExtraBold"/>
              </a:rPr>
              <a:t>마케팅</a:t>
            </a:r>
            <a:r>
              <a:rPr lang="en-US" sz="5800" b="0" i="0" u="none" strike="noStrike" spc="100">
                <a:solidFill>
                  <a:srgbClr val="000000"/>
                </a:solidFill>
                <a:latin typeface="Pretendard ExtraBold"/>
              </a:rPr>
              <a:t> </a:t>
            </a:r>
            <a:r>
              <a:rPr lang="ko-KR" sz="5800" b="0" i="0" u="none" strike="noStrike" spc="100">
                <a:solidFill>
                  <a:srgbClr val="000000"/>
                </a:solidFill>
                <a:ea typeface="Pretendard ExtraBold"/>
              </a:rPr>
              <a:t>자동화</a:t>
            </a:r>
            <a:r>
              <a:rPr lang="en-US" sz="5800" b="0" i="0" u="none" strike="noStrike" spc="100">
                <a:solidFill>
                  <a:srgbClr val="000000"/>
                </a:solidFill>
                <a:latin typeface="Pretendard ExtraBold"/>
              </a:rPr>
              <a:t> </a:t>
            </a:r>
            <a:r>
              <a:rPr lang="ko-KR" sz="5800" b="0" i="0" u="none" strike="noStrike" spc="100">
                <a:solidFill>
                  <a:srgbClr val="000000"/>
                </a:solidFill>
                <a:ea typeface="Pretendard ExtraBold"/>
              </a:rPr>
              <a:t>플랫폼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912100" y="660400"/>
            <a:ext cx="24638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100" b="0" i="0" u="none" strike="noStrike" spc="-100">
                <a:solidFill>
                  <a:srgbClr val="000000"/>
                </a:solidFill>
                <a:latin typeface="Anek Bangla Expanded Bold"/>
              </a:rPr>
              <a:t>TEAM _ </a:t>
            </a:r>
            <a:r>
              <a:rPr lang="ko-KR" sz="2100" b="0" i="0" u="none" strike="noStrike" spc="-100">
                <a:solidFill>
                  <a:srgbClr val="000000"/>
                </a:solidFill>
                <a:ea typeface="Anek Bangla Expanded Bold"/>
              </a:rPr>
              <a:t>다다익선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612900" y="8242300"/>
            <a:ext cx="15049500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sz="3600" b="0" i="0" u="none" strike="noStrike">
                <a:solidFill>
                  <a:srgbClr val="000000"/>
                </a:solidFill>
                <a:ea typeface="Pretendard SemiBold"/>
              </a:rPr>
              <a:t>조선영</a:t>
            </a:r>
            <a:r>
              <a:rPr lang="en-US" sz="3600" b="0" i="0" u="none" strike="noStrike">
                <a:solidFill>
                  <a:srgbClr val="000000"/>
                </a:solidFill>
                <a:latin typeface="Pretendard SemiBold"/>
              </a:rPr>
              <a:t>    </a:t>
            </a:r>
            <a:r>
              <a:rPr lang="ko-KR" sz="3600" b="0" i="0" u="none" strike="noStrike">
                <a:solidFill>
                  <a:srgbClr val="000000"/>
                </a:solidFill>
                <a:ea typeface="Pretendard SemiBold"/>
              </a:rPr>
              <a:t>이찬웅</a:t>
            </a:r>
            <a:r>
              <a:rPr lang="en-US" sz="3600" b="0" i="0" u="none" strike="noStrike">
                <a:solidFill>
                  <a:srgbClr val="000000"/>
                </a:solidFill>
                <a:latin typeface="Pretendard SemiBold"/>
              </a:rPr>
              <a:t>    </a:t>
            </a:r>
            <a:r>
              <a:rPr lang="ko-KR" sz="3600" b="0" i="0" u="none" strike="noStrike">
                <a:solidFill>
                  <a:srgbClr val="000000"/>
                </a:solidFill>
                <a:ea typeface="Pretendard SemiBold"/>
              </a:rPr>
              <a:t>윤상현</a:t>
            </a:r>
            <a:r>
              <a:rPr lang="en-US" sz="3600" b="0" i="0" u="none" strike="noStrike">
                <a:solidFill>
                  <a:srgbClr val="000000"/>
                </a:solidFill>
                <a:latin typeface="Pretendard SemiBold"/>
              </a:rPr>
              <a:t>    </a:t>
            </a:r>
            <a:r>
              <a:rPr lang="ko-KR" sz="3600" b="0" i="0" u="none" strike="noStrike">
                <a:solidFill>
                  <a:srgbClr val="000000"/>
                </a:solidFill>
                <a:ea typeface="Pretendard SemiBold"/>
              </a:rPr>
              <a:t>유지선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833100" y="1384300"/>
            <a:ext cx="63119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700" b="0" i="0" u="none" strike="noStrike" spc="-100">
                <a:solidFill>
                  <a:srgbClr val="595959"/>
                </a:solidFill>
                <a:latin typeface="Anek Bangla Expanded Medium"/>
              </a:rPr>
              <a:t>LG U+ WHY NOT SW CAMP 6</a:t>
            </a:r>
            <a:r>
              <a:rPr lang="ko-KR" sz="1700" b="0" i="0" u="none" strike="noStrike" spc="-100">
                <a:solidFill>
                  <a:srgbClr val="595959"/>
                </a:solidFill>
                <a:ea typeface="Anek Bangla Expanded Medium"/>
              </a:rPr>
              <a:t>기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692900" y="3251200"/>
            <a:ext cx="4914900" cy="1384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7800" b="0" i="0" u="none" strike="noStrike">
                <a:solidFill>
                  <a:srgbClr val="000000"/>
                </a:solidFill>
                <a:ea typeface="Pretendard Light"/>
              </a:rPr>
              <a:t>돈쭐</a:t>
            </a:r>
            <a:r>
              <a:rPr lang="en-US" sz="78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7800" b="0" i="0" u="none" strike="noStrike">
                <a:solidFill>
                  <a:srgbClr val="000000"/>
                </a:solidFill>
                <a:ea typeface="Pretendard Light"/>
              </a:rPr>
              <a:t>유발자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1701800"/>
            <a:ext cx="16002000" cy="1181100"/>
          </a:xfrm>
          <a:prstGeom prst="rect">
            <a:avLst/>
          </a:prstGeom>
          <a:effectLst>
            <a:outerShdw dist="126586" dir="5400000">
              <a:srgbClr val="E6E6E6">
                <a:alpha val="100000"/>
              </a:srgbClr>
            </a:outerShdw>
          </a:effectLst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000" y="3517900"/>
            <a:ext cx="9207500" cy="5537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06100" y="3517900"/>
            <a:ext cx="6438900" cy="2057400"/>
          </a:xfrm>
          <a:prstGeom prst="rect">
            <a:avLst/>
          </a:prstGeom>
          <a:effectLst>
            <a:outerShdw dist="126362" dir="5400000">
              <a:srgbClr val="E6E6E6">
                <a:alpha val="100000"/>
              </a:srgbClr>
            </a:outerShdw>
          </a:effectLst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934700" y="3771900"/>
            <a:ext cx="266700" cy="2159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675100" y="3771900"/>
            <a:ext cx="266700" cy="2159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2908300" y="1828800"/>
            <a:ext cx="90424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5000" b="0" i="0" u="none" strike="noStrike">
                <a:solidFill>
                  <a:srgbClr val="000000"/>
                </a:solidFill>
                <a:ea typeface="Pretendard Black"/>
              </a:rPr>
              <a:t>앱의</a:t>
            </a:r>
            <a:r>
              <a:rPr lang="en-US" sz="5000" b="0" i="0" u="none" strike="noStrike">
                <a:solidFill>
                  <a:srgbClr val="000000"/>
                </a:solidFill>
                <a:latin typeface="Pretendard Black"/>
              </a:rPr>
              <a:t> </a:t>
            </a:r>
            <a:r>
              <a:rPr lang="ko-KR" sz="5000" b="0" i="0" u="none" strike="noStrike">
                <a:solidFill>
                  <a:srgbClr val="000000"/>
                </a:solidFill>
                <a:ea typeface="Pretendard Black"/>
              </a:rPr>
              <a:t>주요</a:t>
            </a:r>
            <a:r>
              <a:rPr lang="en-US" sz="5000" b="0" i="0" u="none" strike="noStrike">
                <a:solidFill>
                  <a:srgbClr val="000000"/>
                </a:solidFill>
                <a:latin typeface="Pretendard Black"/>
              </a:rPr>
              <a:t> </a:t>
            </a:r>
            <a:r>
              <a:rPr lang="ko-KR" sz="5000" b="0" i="0" u="none" strike="noStrike">
                <a:solidFill>
                  <a:srgbClr val="000000"/>
                </a:solidFill>
                <a:ea typeface="Pretendard Black"/>
              </a:rPr>
              <a:t>기능</a:t>
            </a:r>
            <a:r>
              <a:rPr lang="en-US" sz="5000" b="0" i="0" u="none" strike="noStrike">
                <a:solidFill>
                  <a:srgbClr val="000000"/>
                </a:solidFill>
                <a:latin typeface="Pretendard Black"/>
              </a:rPr>
              <a:t> - </a:t>
            </a:r>
            <a:r>
              <a:rPr lang="ko-KR" sz="5000" b="0" i="0" u="none" strike="noStrike">
                <a:solidFill>
                  <a:srgbClr val="000000"/>
                </a:solidFill>
                <a:ea typeface="Pretendard Black"/>
              </a:rPr>
              <a:t>로그인</a:t>
            </a:r>
            <a:r>
              <a:rPr lang="en-US" sz="5000" b="0" i="0" u="none" strike="noStrike">
                <a:solidFill>
                  <a:srgbClr val="000000"/>
                </a:solidFill>
                <a:latin typeface="Pretendard Black"/>
              </a:rPr>
              <a:t> </a:t>
            </a:r>
            <a:r>
              <a:rPr lang="ko-KR" sz="5000" b="0" i="0" u="none" strike="noStrike">
                <a:solidFill>
                  <a:srgbClr val="000000"/>
                </a:solidFill>
                <a:ea typeface="Pretendard Black"/>
              </a:rPr>
              <a:t>화면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5500" y="1244600"/>
            <a:ext cx="2717800" cy="25908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1163300" y="4127500"/>
            <a:ext cx="56261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ko-KR" sz="2800" b="0" i="0" u="none" strike="noStrike">
                <a:solidFill>
                  <a:srgbClr val="000000"/>
                </a:solidFill>
                <a:ea typeface="Pretendard Bold"/>
              </a:rPr>
              <a:t>사업자</a:t>
            </a:r>
            <a:r>
              <a:rPr lang="en-US" sz="28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Bold"/>
              </a:rPr>
              <a:t>등록증</a:t>
            </a:r>
            <a:r>
              <a:rPr lang="en-US" sz="28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Bold"/>
              </a:rPr>
              <a:t>인증</a:t>
            </a:r>
            <a:r>
              <a:rPr lang="en-US" sz="28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Bold"/>
              </a:rPr>
              <a:t>역할</a:t>
            </a:r>
            <a:r>
              <a:rPr lang="en-US" sz="2800" b="0" i="0" u="none" strike="noStrike">
                <a:solidFill>
                  <a:srgbClr val="000000"/>
                </a:solidFill>
                <a:latin typeface="Pretendard Bold"/>
              </a:rPr>
              <a:t> 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820400" y="6070600"/>
            <a:ext cx="6210300" cy="2628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트렌드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&amp;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반응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분석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 </a:t>
            </a:r>
          </a:p>
          <a:p>
            <a:pPr lvl="0" algn="ctr">
              <a:lnSpc>
                <a:spcPct val="132800"/>
              </a:lnSpc>
            </a:pP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플랫폼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맞춤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문구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추천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 </a:t>
            </a:r>
          </a:p>
          <a:p>
            <a:pPr lvl="0" algn="ctr">
              <a:lnSpc>
                <a:spcPct val="132800"/>
              </a:lnSpc>
            </a:pP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카카오톡으로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간편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발송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 </a:t>
            </a:r>
          </a:p>
          <a:p>
            <a:pPr lvl="0" algn="ctr">
              <a:lnSpc>
                <a:spcPct val="132800"/>
              </a:lnSpc>
            </a:pP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성능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기반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자동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개선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 </a:t>
            </a:r>
          </a:p>
          <a:p>
            <a:pPr lvl="0" algn="ctr">
              <a:lnSpc>
                <a:spcPct val="132800"/>
              </a:lnSpc>
            </a:pP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사용자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자유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수정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 </a:t>
            </a:r>
          </a:p>
          <a:p>
            <a:pPr lvl="0" algn="ctr">
              <a:lnSpc>
                <a:spcPct val="132800"/>
              </a:lnSpc>
            </a:pP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인스타그램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제품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링크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자동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추가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 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924800" y="660400"/>
            <a:ext cx="24638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100" b="0" i="0" u="none" strike="noStrike" spc="-100">
                <a:solidFill>
                  <a:srgbClr val="000000"/>
                </a:solidFill>
                <a:latin typeface="Anek Bangla Expanded Bold"/>
              </a:rPr>
              <a:t>TEAM _ </a:t>
            </a:r>
            <a:r>
              <a:rPr lang="ko-KR" sz="2100" b="0" i="0" u="none" strike="noStrike" spc="-100">
                <a:solidFill>
                  <a:srgbClr val="000000"/>
                </a:solidFill>
                <a:ea typeface="Anek Bangla Expanded Bold"/>
              </a:rPr>
              <a:t>다다익선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1701800"/>
            <a:ext cx="16002000" cy="1181100"/>
          </a:xfrm>
          <a:prstGeom prst="rect">
            <a:avLst/>
          </a:prstGeom>
          <a:effectLst>
            <a:outerShdw dist="126586" dir="5400000">
              <a:srgbClr val="E6E6E6">
                <a:alpha val="100000"/>
              </a:srgbClr>
            </a:outerShdw>
          </a:effectLst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52700" y="2946400"/>
            <a:ext cx="6794500" cy="6616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36200" y="3517900"/>
            <a:ext cx="6438900" cy="2057400"/>
          </a:xfrm>
          <a:prstGeom prst="rect">
            <a:avLst/>
          </a:prstGeom>
          <a:effectLst>
            <a:outerShdw dist="126362" dir="5400000">
              <a:srgbClr val="E6E6E6">
                <a:alpha val="100000"/>
              </a:srgbClr>
            </a:outerShdw>
          </a:effectLst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31500" y="3797300"/>
            <a:ext cx="266700" cy="2159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913100" y="3886200"/>
            <a:ext cx="266700" cy="2159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2908300" y="1828800"/>
            <a:ext cx="98679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5000" b="0" i="0" u="none" strike="noStrike">
                <a:solidFill>
                  <a:srgbClr val="000000"/>
                </a:solidFill>
                <a:ea typeface="Pretendard Black"/>
              </a:rPr>
              <a:t>앱의</a:t>
            </a:r>
            <a:r>
              <a:rPr lang="en-US" sz="5000" b="0" i="0" u="none" strike="noStrike">
                <a:solidFill>
                  <a:srgbClr val="000000"/>
                </a:solidFill>
                <a:latin typeface="Pretendard Black"/>
              </a:rPr>
              <a:t> </a:t>
            </a:r>
            <a:r>
              <a:rPr lang="ko-KR" sz="5000" b="0" i="0" u="none" strike="noStrike">
                <a:solidFill>
                  <a:srgbClr val="000000"/>
                </a:solidFill>
                <a:ea typeface="Pretendard Black"/>
              </a:rPr>
              <a:t>주요</a:t>
            </a:r>
            <a:r>
              <a:rPr lang="en-US" sz="5000" b="0" i="0" u="none" strike="noStrike">
                <a:solidFill>
                  <a:srgbClr val="000000"/>
                </a:solidFill>
                <a:latin typeface="Pretendard Black"/>
              </a:rPr>
              <a:t> </a:t>
            </a:r>
            <a:r>
              <a:rPr lang="ko-KR" sz="5000" b="0" i="0" u="none" strike="noStrike">
                <a:solidFill>
                  <a:srgbClr val="000000"/>
                </a:solidFill>
                <a:ea typeface="Pretendard Black"/>
              </a:rPr>
              <a:t>기능</a:t>
            </a:r>
            <a:r>
              <a:rPr lang="en-US" sz="5000" b="0" i="0" u="none" strike="noStrike">
                <a:solidFill>
                  <a:srgbClr val="000000"/>
                </a:solidFill>
                <a:latin typeface="Pretendard Black"/>
              </a:rPr>
              <a:t> - </a:t>
            </a:r>
            <a:r>
              <a:rPr lang="ko-KR" sz="5000" b="0" i="0" u="none" strike="noStrike">
                <a:solidFill>
                  <a:srgbClr val="000000"/>
                </a:solidFill>
                <a:ea typeface="Pretendard Black"/>
              </a:rPr>
              <a:t>핵심기능</a:t>
            </a:r>
            <a:r>
              <a:rPr lang="en-US" sz="5000" b="0" i="0" u="none" strike="noStrike">
                <a:solidFill>
                  <a:srgbClr val="000000"/>
                </a:solidFill>
                <a:latin typeface="Pretendard Black"/>
              </a:rPr>
              <a:t> 1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5500" y="1244600"/>
            <a:ext cx="2717800" cy="25908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0617200" y="3898900"/>
            <a:ext cx="5626100" cy="965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ko-KR" sz="2800" b="0" i="0" u="none" strike="noStrike">
                <a:solidFill>
                  <a:srgbClr val="000000"/>
                </a:solidFill>
                <a:ea typeface="Pretendard Bold"/>
              </a:rPr>
              <a:t>플랫폼</a:t>
            </a:r>
            <a:r>
              <a:rPr lang="en-US" sz="28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Bold"/>
              </a:rPr>
              <a:t>분석</a:t>
            </a:r>
            <a:r>
              <a:rPr lang="en-US" sz="28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Bold"/>
              </a:rPr>
              <a:t>서비스</a:t>
            </a:r>
          </a:p>
          <a:p>
            <a:pPr lvl="0" algn="ctr">
              <a:lnSpc>
                <a:spcPct val="107899"/>
              </a:lnSpc>
            </a:pPr>
            <a:r>
              <a:rPr lang="ko-KR" sz="2800" b="0" i="0" u="none" strike="noStrike">
                <a:solidFill>
                  <a:srgbClr val="000000"/>
                </a:solidFill>
                <a:ea typeface="Pretendard Bold"/>
              </a:rPr>
              <a:t>플랫폼</a:t>
            </a:r>
            <a:r>
              <a:rPr lang="en-US" sz="28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Bold"/>
              </a:rPr>
              <a:t>간</a:t>
            </a:r>
            <a:r>
              <a:rPr lang="en-US" sz="28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Bold"/>
              </a:rPr>
              <a:t>성과</a:t>
            </a:r>
            <a:r>
              <a:rPr lang="en-US" sz="28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Bold"/>
              </a:rPr>
              <a:t>비교</a:t>
            </a:r>
            <a:r>
              <a:rPr lang="en-US" sz="28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Bold"/>
              </a:rPr>
              <a:t>제공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388600" y="5930900"/>
            <a:ext cx="6210300" cy="290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2800"/>
              </a:lnSpc>
            </a:pPr>
            <a:endParaRPr/>
          </a:p>
          <a:p>
            <a:pPr lvl="0" algn="l">
              <a:lnSpc>
                <a:spcPct val="132800"/>
              </a:lnSpc>
            </a:pP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사용자의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모든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플랫폼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데이터를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기반으로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,</a:t>
            </a:r>
          </a:p>
          <a:p>
            <a:pPr lvl="0" algn="l">
              <a:lnSpc>
                <a:spcPct val="132800"/>
              </a:lnSpc>
            </a:pP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가장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효과적인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제품과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고객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반응을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정밀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분석</a:t>
            </a:r>
          </a:p>
          <a:p>
            <a:pPr lvl="0" algn="l">
              <a:lnSpc>
                <a:spcPct val="132800"/>
              </a:lnSpc>
            </a:pPr>
            <a:endParaRPr lang="ko-KR" sz="2200" b="0" i="0" u="none" strike="noStrike" spc="-100">
              <a:solidFill>
                <a:srgbClr val="000000"/>
              </a:solidFill>
              <a:ea typeface="Pretendard Regular"/>
            </a:endParaRPr>
          </a:p>
          <a:p>
            <a:pPr lvl="0" algn="l">
              <a:lnSpc>
                <a:spcPct val="132800"/>
              </a:lnSpc>
            </a:pPr>
            <a:r>
              <a:rPr lang="en-US" sz="1800" b="0" i="0" u="none" strike="noStrike" spc="-100">
                <a:solidFill>
                  <a:srgbClr val="595959"/>
                </a:solidFill>
                <a:latin typeface="Pretendard Regular"/>
              </a:rPr>
              <a:t>ex) </a:t>
            </a:r>
            <a:r>
              <a:rPr lang="ko-KR" sz="1800" b="0" i="0" u="none" strike="noStrike" spc="-100">
                <a:solidFill>
                  <a:srgbClr val="595959"/>
                </a:solidFill>
                <a:ea typeface="Pretendard Regular"/>
              </a:rPr>
              <a:t>네이버에선</a:t>
            </a:r>
            <a:r>
              <a:rPr lang="en-US" sz="1800" b="0" i="0" u="none" strike="noStrike" spc="-100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0" i="0" u="none" strike="noStrike" spc="-100">
                <a:solidFill>
                  <a:srgbClr val="595959"/>
                </a:solidFill>
                <a:ea typeface="Pretendard Regular"/>
              </a:rPr>
              <a:t>이</a:t>
            </a:r>
            <a:r>
              <a:rPr lang="en-US" sz="1800" b="0" i="0" u="none" strike="noStrike" spc="-100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0" i="0" u="none" strike="noStrike" spc="-100">
                <a:solidFill>
                  <a:srgbClr val="595959"/>
                </a:solidFill>
                <a:ea typeface="Pretendard Regular"/>
              </a:rPr>
              <a:t>제품이</a:t>
            </a:r>
            <a:r>
              <a:rPr lang="en-US" sz="1800" b="0" i="0" u="none" strike="noStrike" spc="-100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0" i="0" u="none" strike="noStrike" spc="-100">
                <a:solidFill>
                  <a:srgbClr val="595959"/>
                </a:solidFill>
                <a:ea typeface="Pretendard Regular"/>
              </a:rPr>
              <a:t>잘</a:t>
            </a:r>
            <a:r>
              <a:rPr lang="en-US" sz="1800" b="0" i="0" u="none" strike="noStrike" spc="-100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0" i="0" u="none" strike="noStrike" spc="-100">
                <a:solidFill>
                  <a:srgbClr val="595959"/>
                </a:solidFill>
                <a:ea typeface="Pretendard Regular"/>
              </a:rPr>
              <a:t>팔리고</a:t>
            </a:r>
            <a:r>
              <a:rPr lang="en-US" sz="1800" b="0" i="0" u="none" strike="noStrike" spc="-100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0" i="0" u="none" strike="noStrike" spc="-100">
                <a:solidFill>
                  <a:srgbClr val="595959"/>
                </a:solidFill>
                <a:ea typeface="Pretendard Regular"/>
              </a:rPr>
              <a:t>이</a:t>
            </a:r>
            <a:r>
              <a:rPr lang="en-US" sz="1800" b="0" i="0" u="none" strike="noStrike" spc="-100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0" i="0" u="none" strike="noStrike" spc="-100">
                <a:solidFill>
                  <a:srgbClr val="595959"/>
                </a:solidFill>
                <a:ea typeface="Pretendard Regular"/>
              </a:rPr>
              <a:t>연령대가</a:t>
            </a:r>
            <a:r>
              <a:rPr lang="en-US" sz="1800" b="0" i="0" u="none" strike="noStrike" spc="-100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0" i="0" u="none" strike="noStrike" spc="-100">
                <a:solidFill>
                  <a:srgbClr val="595959"/>
                </a:solidFill>
                <a:ea typeface="Pretendard Regular"/>
              </a:rPr>
              <a:t>많다</a:t>
            </a:r>
            <a:r>
              <a:rPr lang="en-US" sz="1800" b="0" i="0" u="none" strike="noStrike" spc="-100">
                <a:solidFill>
                  <a:srgbClr val="595959"/>
                </a:solidFill>
                <a:latin typeface="Pretendard Regular"/>
              </a:rPr>
              <a:t>.</a:t>
            </a:r>
          </a:p>
          <a:p>
            <a:pPr lvl="0" algn="l">
              <a:lnSpc>
                <a:spcPct val="132800"/>
              </a:lnSpc>
            </a:pPr>
            <a:r>
              <a:rPr lang="ko-KR" sz="1800" b="0" i="0" u="none" strike="noStrike" spc="-100">
                <a:solidFill>
                  <a:srgbClr val="595959"/>
                </a:solidFill>
                <a:ea typeface="Pretendard Regular"/>
              </a:rPr>
              <a:t>인스타에선</a:t>
            </a:r>
            <a:r>
              <a:rPr lang="en-US" sz="1800" b="0" i="0" u="none" strike="noStrike" spc="-100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0" i="0" u="none" strike="noStrike" spc="-100">
                <a:solidFill>
                  <a:srgbClr val="595959"/>
                </a:solidFill>
                <a:ea typeface="Pretendard Regular"/>
              </a:rPr>
              <a:t>다른</a:t>
            </a:r>
            <a:r>
              <a:rPr lang="en-US" sz="1800" b="0" i="0" u="none" strike="noStrike" spc="-100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0" i="0" u="none" strike="noStrike" spc="-100">
                <a:solidFill>
                  <a:srgbClr val="595959"/>
                </a:solidFill>
                <a:ea typeface="Pretendard Regular"/>
              </a:rPr>
              <a:t>제품이</a:t>
            </a:r>
            <a:r>
              <a:rPr lang="en-US" sz="1800" b="0" i="0" u="none" strike="noStrike" spc="-100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0" i="0" u="none" strike="noStrike" spc="-100">
                <a:solidFill>
                  <a:srgbClr val="595959"/>
                </a:solidFill>
                <a:ea typeface="Pretendard Regular"/>
              </a:rPr>
              <a:t>잘</a:t>
            </a:r>
            <a:r>
              <a:rPr lang="en-US" sz="1800" b="0" i="0" u="none" strike="noStrike" spc="-100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0" i="0" u="none" strike="noStrike" spc="-100">
                <a:solidFill>
                  <a:srgbClr val="595959"/>
                </a:solidFill>
                <a:ea typeface="Pretendard Regular"/>
              </a:rPr>
              <a:t>팔리고</a:t>
            </a:r>
            <a:r>
              <a:rPr lang="en-US" sz="1800" b="0" i="0" u="none" strike="noStrike" spc="-100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0" i="0" u="none" strike="noStrike" spc="-100">
                <a:solidFill>
                  <a:srgbClr val="595959"/>
                </a:solidFill>
                <a:ea typeface="Pretendard Regular"/>
              </a:rPr>
              <a:t>이</a:t>
            </a:r>
            <a:r>
              <a:rPr lang="en-US" sz="1800" b="0" i="0" u="none" strike="noStrike" spc="-100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0" i="0" u="none" strike="noStrike" spc="-100">
                <a:solidFill>
                  <a:srgbClr val="595959"/>
                </a:solidFill>
                <a:ea typeface="Pretendard Regular"/>
              </a:rPr>
              <a:t>연령대가</a:t>
            </a:r>
            <a:r>
              <a:rPr lang="en-US" sz="1800" b="0" i="0" u="none" strike="noStrike" spc="-100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0" i="0" u="none" strike="noStrike" spc="-100">
                <a:solidFill>
                  <a:srgbClr val="595959"/>
                </a:solidFill>
                <a:ea typeface="Pretendard Regular"/>
              </a:rPr>
              <a:t>많다</a:t>
            </a:r>
            <a:r>
              <a:rPr lang="en-US" sz="1800" b="0" i="0" u="none" strike="noStrike" spc="-100">
                <a:solidFill>
                  <a:srgbClr val="595959"/>
                </a:solidFill>
                <a:latin typeface="Pretendard Regular"/>
              </a:rPr>
              <a:t>.</a:t>
            </a:r>
          </a:p>
          <a:p>
            <a:pPr lvl="0" algn="l">
              <a:lnSpc>
                <a:spcPct val="132800"/>
              </a:lnSpc>
            </a:pPr>
            <a:endParaRPr lang="en-US" sz="1800" b="0" i="0" u="none" strike="noStrike" spc="-100">
              <a:solidFill>
                <a:srgbClr val="595959"/>
              </a:solidFill>
              <a:latin typeface="Pretendard Regular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7912100" y="660400"/>
            <a:ext cx="24638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100" b="0" i="0" u="none" strike="noStrike" spc="-100">
                <a:solidFill>
                  <a:srgbClr val="000000"/>
                </a:solidFill>
                <a:latin typeface="Anek Bangla Expanded Bold"/>
              </a:rPr>
              <a:t>TEAM _ </a:t>
            </a:r>
            <a:r>
              <a:rPr lang="ko-KR" sz="2100" b="0" i="0" u="none" strike="noStrike" spc="-100">
                <a:solidFill>
                  <a:srgbClr val="000000"/>
                </a:solidFill>
                <a:ea typeface="Anek Bangla Expanded Bold"/>
              </a:rPr>
              <a:t>다다익선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1701800"/>
            <a:ext cx="16002000" cy="1181100"/>
          </a:xfrm>
          <a:prstGeom prst="rect">
            <a:avLst/>
          </a:prstGeom>
          <a:effectLst>
            <a:outerShdw dist="126586" dir="5400000">
              <a:srgbClr val="E6E6E6">
                <a:alpha val="100000"/>
              </a:srgbClr>
            </a:outerShdw>
          </a:effectLst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000" y="3517900"/>
            <a:ext cx="9207500" cy="5537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06100" y="3517900"/>
            <a:ext cx="6438900" cy="2057400"/>
          </a:xfrm>
          <a:prstGeom prst="rect">
            <a:avLst/>
          </a:prstGeom>
          <a:effectLst>
            <a:outerShdw dist="126362" dir="5400000">
              <a:srgbClr val="E6E6E6">
                <a:alpha val="100000"/>
              </a:srgbClr>
            </a:outerShdw>
          </a:effectLst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934700" y="3771900"/>
            <a:ext cx="266700" cy="2159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675100" y="3771900"/>
            <a:ext cx="266700" cy="2159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2908300" y="1828800"/>
            <a:ext cx="98679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5000" b="0" i="0" u="none" strike="noStrike">
                <a:solidFill>
                  <a:srgbClr val="000000"/>
                </a:solidFill>
                <a:ea typeface="Pretendard Black"/>
              </a:rPr>
              <a:t>앱의</a:t>
            </a:r>
            <a:r>
              <a:rPr lang="en-US" sz="5000" b="0" i="0" u="none" strike="noStrike">
                <a:solidFill>
                  <a:srgbClr val="000000"/>
                </a:solidFill>
                <a:latin typeface="Pretendard Black"/>
              </a:rPr>
              <a:t> </a:t>
            </a:r>
            <a:r>
              <a:rPr lang="ko-KR" sz="5000" b="0" i="0" u="none" strike="noStrike">
                <a:solidFill>
                  <a:srgbClr val="000000"/>
                </a:solidFill>
                <a:ea typeface="Pretendard Black"/>
              </a:rPr>
              <a:t>주요</a:t>
            </a:r>
            <a:r>
              <a:rPr lang="en-US" sz="5000" b="0" i="0" u="none" strike="noStrike">
                <a:solidFill>
                  <a:srgbClr val="000000"/>
                </a:solidFill>
                <a:latin typeface="Pretendard Black"/>
              </a:rPr>
              <a:t> </a:t>
            </a:r>
            <a:r>
              <a:rPr lang="ko-KR" sz="5000" b="0" i="0" u="none" strike="noStrike">
                <a:solidFill>
                  <a:srgbClr val="000000"/>
                </a:solidFill>
                <a:ea typeface="Pretendard Black"/>
              </a:rPr>
              <a:t>기능</a:t>
            </a:r>
            <a:r>
              <a:rPr lang="en-US" sz="5000" b="0" i="0" u="none" strike="noStrike">
                <a:solidFill>
                  <a:srgbClr val="000000"/>
                </a:solidFill>
                <a:latin typeface="Pretendard Black"/>
              </a:rPr>
              <a:t> - </a:t>
            </a:r>
            <a:r>
              <a:rPr lang="ko-KR" sz="5000" b="0" i="0" u="none" strike="noStrike">
                <a:solidFill>
                  <a:srgbClr val="000000"/>
                </a:solidFill>
                <a:ea typeface="Pretendard Black"/>
              </a:rPr>
              <a:t>핵심기능</a:t>
            </a:r>
            <a:r>
              <a:rPr lang="en-US" sz="5000" b="0" i="0" u="none" strike="noStrike">
                <a:solidFill>
                  <a:srgbClr val="000000"/>
                </a:solidFill>
                <a:latin typeface="Pretendard Black"/>
              </a:rPr>
              <a:t> 2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5500" y="1244600"/>
            <a:ext cx="2717800" cy="25908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1163300" y="3898900"/>
            <a:ext cx="5626100" cy="965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ko-KR" sz="2800" b="0" i="0" u="none" strike="noStrike">
                <a:solidFill>
                  <a:srgbClr val="000000"/>
                </a:solidFill>
                <a:ea typeface="Pretendard Bold"/>
              </a:rPr>
              <a:t>플랫폼</a:t>
            </a:r>
            <a:r>
              <a:rPr lang="en-US" sz="28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Bold"/>
              </a:rPr>
              <a:t>데이터와</a:t>
            </a:r>
            <a:r>
              <a:rPr lang="en-US" sz="28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Bold"/>
              </a:rPr>
              <a:t>실시간</a:t>
            </a:r>
            <a:r>
              <a:rPr lang="en-US" sz="28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Bold"/>
              </a:rPr>
              <a:t>반응</a:t>
            </a:r>
            <a:r>
              <a:rPr lang="en-US" sz="28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Bold"/>
              </a:rPr>
              <a:t>분석으로</a:t>
            </a:r>
            <a:r>
              <a:rPr lang="en-US" sz="28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Bold"/>
              </a:rPr>
              <a:t>카카오톡</a:t>
            </a:r>
            <a:r>
              <a:rPr lang="en-US" sz="28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Bold"/>
              </a:rPr>
              <a:t>최적</a:t>
            </a:r>
            <a:r>
              <a:rPr lang="en-US" sz="28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Bold"/>
              </a:rPr>
              <a:t>홍보</a:t>
            </a:r>
            <a:r>
              <a:rPr lang="en-US" sz="28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Bold"/>
              </a:rPr>
              <a:t>문구</a:t>
            </a:r>
            <a:r>
              <a:rPr lang="en-US" sz="28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Bold"/>
              </a:rPr>
              <a:t>추천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820400" y="6070600"/>
            <a:ext cx="6210300" cy="2628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트렌드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&amp;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반응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분석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 </a:t>
            </a:r>
          </a:p>
          <a:p>
            <a:pPr lvl="0" algn="ctr">
              <a:lnSpc>
                <a:spcPct val="132800"/>
              </a:lnSpc>
            </a:pP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플랫폼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맞춤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문구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추천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 </a:t>
            </a:r>
          </a:p>
          <a:p>
            <a:pPr lvl="0" algn="ctr">
              <a:lnSpc>
                <a:spcPct val="132800"/>
              </a:lnSpc>
            </a:pP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카카오톡으로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간편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발송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 </a:t>
            </a:r>
          </a:p>
          <a:p>
            <a:pPr lvl="0" algn="ctr">
              <a:lnSpc>
                <a:spcPct val="132800"/>
              </a:lnSpc>
            </a:pP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성능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기반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자동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개선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 </a:t>
            </a:r>
          </a:p>
          <a:p>
            <a:pPr lvl="0" algn="ctr">
              <a:lnSpc>
                <a:spcPct val="132800"/>
              </a:lnSpc>
            </a:pP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사용자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자유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수정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 </a:t>
            </a:r>
          </a:p>
          <a:p>
            <a:pPr lvl="0" algn="ctr">
              <a:lnSpc>
                <a:spcPct val="132800"/>
              </a:lnSpc>
            </a:pP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인스타그램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제품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링크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자동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추가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 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924800" y="660400"/>
            <a:ext cx="24638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100" b="0" i="0" u="none" strike="noStrike" spc="-100">
                <a:solidFill>
                  <a:srgbClr val="000000"/>
                </a:solidFill>
                <a:latin typeface="Anek Bangla Expanded Bold"/>
              </a:rPr>
              <a:t>TEAM _ </a:t>
            </a:r>
            <a:r>
              <a:rPr lang="ko-KR" sz="2100" b="0" i="0" u="none" strike="noStrike" spc="-100">
                <a:solidFill>
                  <a:srgbClr val="000000"/>
                </a:solidFill>
                <a:ea typeface="Anek Bangla Expanded Bold"/>
              </a:rPr>
              <a:t>다다익선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82753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1701800"/>
            <a:ext cx="16002000" cy="1181100"/>
          </a:xfrm>
          <a:prstGeom prst="rect">
            <a:avLst/>
          </a:prstGeom>
          <a:effectLst>
            <a:outerShdw dist="126586" dir="5400000">
              <a:srgbClr val="E6E6E6">
                <a:alpha val="100000"/>
              </a:srgbClr>
            </a:outerShdw>
          </a:effectLst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17900" y="3149600"/>
            <a:ext cx="11264900" cy="63500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2908300" y="1828800"/>
            <a:ext cx="98679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5000" b="0" i="0" u="none" strike="noStrike">
                <a:solidFill>
                  <a:srgbClr val="000000"/>
                </a:solidFill>
                <a:ea typeface="Pretendard Black"/>
              </a:rPr>
              <a:t>시스템</a:t>
            </a:r>
            <a:r>
              <a:rPr lang="en-US" sz="5000" b="0" i="0" u="none" strike="noStrike">
                <a:solidFill>
                  <a:srgbClr val="000000"/>
                </a:solidFill>
                <a:latin typeface="Pretendard Black"/>
              </a:rPr>
              <a:t> </a:t>
            </a:r>
            <a:r>
              <a:rPr lang="ko-KR" sz="5000" b="0" i="0" u="none" strike="noStrike">
                <a:solidFill>
                  <a:srgbClr val="000000"/>
                </a:solidFill>
                <a:ea typeface="Pretendard Black"/>
              </a:rPr>
              <a:t>흐름도</a:t>
            </a:r>
            <a:r>
              <a:rPr lang="en-US" sz="5000" b="0" i="0" u="none" strike="noStrike">
                <a:solidFill>
                  <a:srgbClr val="000000"/>
                </a:solidFill>
                <a:latin typeface="Pretendard Black"/>
              </a:rPr>
              <a:t> - </a:t>
            </a:r>
            <a:r>
              <a:rPr lang="ko-KR" sz="5000" b="0" i="0" u="none" strike="noStrike">
                <a:solidFill>
                  <a:srgbClr val="000000"/>
                </a:solidFill>
                <a:ea typeface="Pretendard Black"/>
              </a:rPr>
              <a:t>로그인</a:t>
            </a:r>
            <a:r>
              <a:rPr lang="en-US" sz="5000" b="0" i="0" u="none" strike="noStrike">
                <a:solidFill>
                  <a:srgbClr val="000000"/>
                </a:solidFill>
                <a:latin typeface="Pretendard Black"/>
              </a:rPr>
              <a:t> </a:t>
            </a:r>
            <a:r>
              <a:rPr lang="ko-KR" sz="5000" b="0" i="0" u="none" strike="noStrike">
                <a:solidFill>
                  <a:srgbClr val="000000"/>
                </a:solidFill>
                <a:ea typeface="Pretendard Black"/>
              </a:rPr>
              <a:t>화면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5500" y="1244600"/>
            <a:ext cx="2717800" cy="25908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7924800" y="660400"/>
            <a:ext cx="24638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100" b="0" i="0" u="none" strike="noStrike" spc="-100">
                <a:solidFill>
                  <a:srgbClr val="000000"/>
                </a:solidFill>
                <a:latin typeface="Anek Bangla Expanded Bold"/>
              </a:rPr>
              <a:t>TEAM _ </a:t>
            </a:r>
            <a:r>
              <a:rPr lang="ko-KR" sz="2100" b="0" i="0" u="none" strike="noStrike" spc="-100">
                <a:solidFill>
                  <a:srgbClr val="000000"/>
                </a:solidFill>
                <a:ea typeface="Anek Bangla Expanded Bold"/>
              </a:rPr>
              <a:t>다다익선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1701800"/>
            <a:ext cx="16002000" cy="1181100"/>
          </a:xfrm>
          <a:prstGeom prst="rect">
            <a:avLst/>
          </a:prstGeom>
          <a:effectLst>
            <a:outerShdw dist="126586" dir="5400000">
              <a:srgbClr val="E6E6E6">
                <a:alpha val="100000"/>
              </a:srgbClr>
            </a:outerShdw>
          </a:effectLst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30400" y="3238500"/>
            <a:ext cx="14414500" cy="60452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2908300" y="1828800"/>
            <a:ext cx="98679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5000" b="0" i="0" u="none" strike="noStrike">
                <a:solidFill>
                  <a:srgbClr val="000000"/>
                </a:solidFill>
                <a:ea typeface="Pretendard Black"/>
              </a:rPr>
              <a:t>시스템</a:t>
            </a:r>
            <a:r>
              <a:rPr lang="en-US" sz="5000" b="0" i="0" u="none" strike="noStrike">
                <a:solidFill>
                  <a:srgbClr val="000000"/>
                </a:solidFill>
                <a:latin typeface="Pretendard Black"/>
              </a:rPr>
              <a:t> </a:t>
            </a:r>
            <a:r>
              <a:rPr lang="ko-KR" sz="5000" b="0" i="0" u="none" strike="noStrike">
                <a:solidFill>
                  <a:srgbClr val="000000"/>
                </a:solidFill>
                <a:ea typeface="Pretendard Black"/>
              </a:rPr>
              <a:t>흐름도</a:t>
            </a:r>
            <a:r>
              <a:rPr lang="en-US" sz="5000" b="0" i="0" u="none" strike="noStrike">
                <a:solidFill>
                  <a:srgbClr val="000000"/>
                </a:solidFill>
                <a:latin typeface="Pretendard Black"/>
              </a:rPr>
              <a:t> - </a:t>
            </a:r>
            <a:r>
              <a:rPr lang="ko-KR" sz="5000" b="0" i="0" u="none" strike="noStrike">
                <a:solidFill>
                  <a:srgbClr val="000000"/>
                </a:solidFill>
                <a:ea typeface="Pretendard Black"/>
              </a:rPr>
              <a:t>메인화면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5500" y="1244600"/>
            <a:ext cx="2717800" cy="25908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7924800" y="660400"/>
            <a:ext cx="24638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100" b="0" i="0" u="none" strike="noStrike" spc="-100">
                <a:solidFill>
                  <a:srgbClr val="000000"/>
                </a:solidFill>
                <a:latin typeface="Anek Bangla Expanded Bold"/>
              </a:rPr>
              <a:t>TEAM _ </a:t>
            </a:r>
            <a:r>
              <a:rPr lang="ko-KR" sz="2100" b="0" i="0" u="none" strike="noStrike" spc="-100">
                <a:solidFill>
                  <a:srgbClr val="000000"/>
                </a:solidFill>
                <a:ea typeface="Anek Bangla Expanded Bold"/>
              </a:rPr>
              <a:t>다다익선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1701800"/>
            <a:ext cx="16002000" cy="1181100"/>
          </a:xfrm>
          <a:prstGeom prst="rect">
            <a:avLst/>
          </a:prstGeom>
          <a:effectLst>
            <a:outerShdw dist="126586" dir="5400000">
              <a:srgbClr val="E6E6E6">
                <a:alpha val="100000"/>
              </a:srgbClr>
            </a:outerShdw>
          </a:effectLst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5400" y="4152900"/>
            <a:ext cx="15849600" cy="36195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2908300" y="1828800"/>
            <a:ext cx="98679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5000" b="0" i="0" u="none" strike="noStrike">
                <a:solidFill>
                  <a:srgbClr val="000000"/>
                </a:solidFill>
                <a:ea typeface="Pretendard Black"/>
              </a:rPr>
              <a:t>시스템</a:t>
            </a:r>
            <a:r>
              <a:rPr lang="en-US" sz="5000" b="0" i="0" u="none" strike="noStrike">
                <a:solidFill>
                  <a:srgbClr val="000000"/>
                </a:solidFill>
                <a:latin typeface="Pretendard Black"/>
              </a:rPr>
              <a:t> </a:t>
            </a:r>
            <a:r>
              <a:rPr lang="ko-KR" sz="5000" b="0" i="0" u="none" strike="noStrike">
                <a:solidFill>
                  <a:srgbClr val="000000"/>
                </a:solidFill>
                <a:ea typeface="Pretendard Black"/>
              </a:rPr>
              <a:t>흐름도</a:t>
            </a:r>
            <a:r>
              <a:rPr lang="en-US" sz="5000" b="0" i="0" u="none" strike="noStrike">
                <a:solidFill>
                  <a:srgbClr val="000000"/>
                </a:solidFill>
                <a:latin typeface="Pretendard Black"/>
              </a:rPr>
              <a:t> - </a:t>
            </a:r>
            <a:r>
              <a:rPr lang="ko-KR" sz="5000" b="0" i="0" u="none" strike="noStrike">
                <a:solidFill>
                  <a:srgbClr val="000000"/>
                </a:solidFill>
                <a:ea typeface="Pretendard Black"/>
              </a:rPr>
              <a:t>고객관리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5500" y="1244600"/>
            <a:ext cx="2717800" cy="25908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7924800" y="660400"/>
            <a:ext cx="24638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100" b="0" i="0" u="none" strike="noStrike" spc="-100">
                <a:solidFill>
                  <a:srgbClr val="000000"/>
                </a:solidFill>
                <a:latin typeface="Anek Bangla Expanded Bold"/>
              </a:rPr>
              <a:t>TEAM _ </a:t>
            </a:r>
            <a:r>
              <a:rPr lang="ko-KR" sz="2100" b="0" i="0" u="none" strike="noStrike" spc="-100">
                <a:solidFill>
                  <a:srgbClr val="000000"/>
                </a:solidFill>
                <a:ea typeface="Anek Bangla Expanded Bold"/>
              </a:rPr>
              <a:t>다다익선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14185900" y="4495800"/>
            <a:ext cx="3759200" cy="1778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13296900" y="4495800"/>
            <a:ext cx="3759200" cy="1778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600200" y="279400"/>
            <a:ext cx="13957300" cy="141224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320800" y="5969000"/>
            <a:ext cx="11658600" cy="1422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8000" b="0" i="0" u="none" strike="noStrike" spc="100">
                <a:solidFill>
                  <a:srgbClr val="000000"/>
                </a:solidFill>
                <a:ea typeface="Pretendard Light"/>
              </a:rPr>
              <a:t>프로젝트</a:t>
            </a:r>
            <a:r>
              <a:rPr lang="en-US" sz="8000" b="0" i="0" u="none" strike="noStrike" spc="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8000" b="0" i="0" u="none" strike="noStrike" spc="100">
                <a:solidFill>
                  <a:srgbClr val="000000"/>
                </a:solidFill>
                <a:ea typeface="Pretendard Light"/>
              </a:rPr>
              <a:t>기술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912100" y="660400"/>
            <a:ext cx="24638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100" b="0" i="0" u="none" strike="noStrike" spc="-100">
                <a:solidFill>
                  <a:srgbClr val="000000"/>
                </a:solidFill>
                <a:latin typeface="Anek Bangla Expanded Bold"/>
              </a:rPr>
              <a:t>TEAM _ </a:t>
            </a:r>
            <a:r>
              <a:rPr lang="ko-KR" sz="2100" b="0" i="0" u="none" strike="noStrike" spc="-100">
                <a:solidFill>
                  <a:srgbClr val="000000"/>
                </a:solidFill>
                <a:ea typeface="Anek Bangla Expanded Bold"/>
              </a:rPr>
              <a:t>다다익선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1701800"/>
            <a:ext cx="16002000" cy="1181100"/>
          </a:xfrm>
          <a:prstGeom prst="rect">
            <a:avLst/>
          </a:prstGeom>
          <a:effectLst>
            <a:outerShdw dist="126586" dir="5400000">
              <a:srgbClr val="E6E6E6">
                <a:alpha val="100000"/>
              </a:srgbClr>
            </a:outerShdw>
          </a:effectLst>
        </p:spPr>
      </p:pic>
      <p:sp>
        <p:nvSpPr>
          <p:cNvPr id="5" name="TextBox 5"/>
          <p:cNvSpPr txBox="1"/>
          <p:nvPr/>
        </p:nvSpPr>
        <p:spPr>
          <a:xfrm>
            <a:off x="2908300" y="1828800"/>
            <a:ext cx="98679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5000" b="0" i="0" u="none" strike="noStrike">
                <a:solidFill>
                  <a:srgbClr val="000000"/>
                </a:solidFill>
                <a:ea typeface="Pretendard Black"/>
              </a:rPr>
              <a:t>프로젝트</a:t>
            </a:r>
            <a:r>
              <a:rPr lang="en-US" sz="5000" b="0" i="0" u="none" strike="noStrike">
                <a:solidFill>
                  <a:srgbClr val="000000"/>
                </a:solidFill>
                <a:latin typeface="Pretendard Black"/>
              </a:rPr>
              <a:t> </a:t>
            </a:r>
            <a:r>
              <a:rPr lang="ko-KR" sz="5000" b="0" i="0" u="none" strike="noStrike">
                <a:solidFill>
                  <a:srgbClr val="000000"/>
                </a:solidFill>
                <a:ea typeface="Pretendard Black"/>
              </a:rPr>
              <a:t>기술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1231900"/>
            <a:ext cx="2730500" cy="2616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79900" y="3619500"/>
            <a:ext cx="2882900" cy="25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3000" y="3619500"/>
            <a:ext cx="2882900" cy="25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67600" y="3619500"/>
            <a:ext cx="2882900" cy="25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422400" y="6451600"/>
            <a:ext cx="5473700" cy="254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79900" y="5270500"/>
            <a:ext cx="2882900" cy="254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43000" y="5270500"/>
            <a:ext cx="2882900" cy="254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67600" y="5270500"/>
            <a:ext cx="2882900" cy="254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4597400" y="6464300"/>
            <a:ext cx="5461000" cy="254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1143000" y="3708400"/>
            <a:ext cx="838200" cy="66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800" b="0" i="0" u="none" strike="noStrike" spc="500">
                <a:solidFill>
                  <a:srgbClr val="000000"/>
                </a:solidFill>
                <a:latin typeface="Pretendard Bold"/>
              </a:rPr>
              <a:t>1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143000" y="4381500"/>
            <a:ext cx="29337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en-US" sz="2000" b="0" i="0" u="none" strike="noStrike" spc="100">
                <a:solidFill>
                  <a:srgbClr val="000000"/>
                </a:solidFill>
                <a:latin typeface="Pretendard Bold"/>
              </a:rPr>
              <a:t>Front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4305300" y="3733800"/>
            <a:ext cx="838200" cy="66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800" b="0" i="0" u="none" strike="noStrike" spc="500">
                <a:solidFill>
                  <a:srgbClr val="000000"/>
                </a:solidFill>
                <a:latin typeface="Pretendard Bold"/>
              </a:rPr>
              <a:t>2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4305300" y="4368800"/>
            <a:ext cx="29337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en-US" sz="2000" b="0" i="0" u="none" strike="noStrike" spc="100">
                <a:solidFill>
                  <a:srgbClr val="000000"/>
                </a:solidFill>
                <a:latin typeface="Pretendard Bold"/>
              </a:rPr>
              <a:t>Back 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7467600" y="3759200"/>
            <a:ext cx="368300" cy="66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800" b="0" i="0" u="none" strike="noStrike" spc="500">
                <a:solidFill>
                  <a:srgbClr val="000000"/>
                </a:solidFill>
                <a:latin typeface="Pretendard Bold"/>
              </a:rPr>
              <a:t>3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7467600" y="4394200"/>
            <a:ext cx="29337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en-US" sz="2000" b="0" i="0" u="none" strike="noStrike" spc="100">
                <a:solidFill>
                  <a:srgbClr val="000000"/>
                </a:solidFill>
                <a:latin typeface="Pretendard Bold"/>
              </a:rPr>
              <a:t>API </a:t>
            </a:r>
          </a:p>
        </p:txBody>
      </p:sp>
      <p:pic>
        <p:nvPicPr>
          <p:cNvPr id="24" name="Picture 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79100" y="3619500"/>
            <a:ext cx="2882900" cy="254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66800" y="3619500"/>
            <a:ext cx="2882900" cy="254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5400000">
            <a:off x="7721600" y="6464300"/>
            <a:ext cx="5499100" cy="254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79100" y="5270500"/>
            <a:ext cx="2882900" cy="254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766800" y="5270500"/>
            <a:ext cx="2882900" cy="254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5400000">
            <a:off x="10896600" y="6477000"/>
            <a:ext cx="5473700" cy="254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532100" y="6159500"/>
            <a:ext cx="1498600" cy="14986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991100" y="6134100"/>
            <a:ext cx="1308100" cy="14351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607300" y="5473700"/>
            <a:ext cx="1536700" cy="105410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43000" y="5435600"/>
            <a:ext cx="1346200" cy="1727200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082800" y="6781800"/>
            <a:ext cx="2222500" cy="1460500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095500" y="5143500"/>
            <a:ext cx="2832100" cy="1574800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594600" y="6794500"/>
            <a:ext cx="2755900" cy="749300"/>
          </a:xfrm>
          <a:prstGeom prst="rect">
            <a:avLst/>
          </a:prstGeom>
        </p:spPr>
      </p:pic>
      <p:pic>
        <p:nvPicPr>
          <p:cNvPr id="37" name="Picture 37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3906500" y="5435600"/>
            <a:ext cx="1485900" cy="1485900"/>
          </a:xfrm>
          <a:prstGeom prst="rect">
            <a:avLst/>
          </a:prstGeom>
        </p:spPr>
      </p:pic>
      <p:pic>
        <p:nvPicPr>
          <p:cNvPr id="38" name="Picture 38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699500" y="5384800"/>
            <a:ext cx="2209800" cy="1244600"/>
          </a:xfrm>
          <a:prstGeom prst="rect">
            <a:avLst/>
          </a:prstGeom>
        </p:spPr>
      </p:pic>
      <p:pic>
        <p:nvPicPr>
          <p:cNvPr id="39" name="Picture 39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89000" y="7899400"/>
            <a:ext cx="3149600" cy="1574800"/>
          </a:xfrm>
          <a:prstGeom prst="rect">
            <a:avLst/>
          </a:prstGeom>
        </p:spPr>
      </p:pic>
      <p:pic>
        <p:nvPicPr>
          <p:cNvPr id="40" name="Picture 40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0668000" y="5473700"/>
            <a:ext cx="1689100" cy="1689100"/>
          </a:xfrm>
          <a:prstGeom prst="rect">
            <a:avLst/>
          </a:prstGeom>
        </p:spPr>
      </p:pic>
      <p:pic>
        <p:nvPicPr>
          <p:cNvPr id="41" name="Picture 41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353300" y="7861300"/>
            <a:ext cx="2997200" cy="1143000"/>
          </a:xfrm>
          <a:prstGeom prst="rect">
            <a:avLst/>
          </a:prstGeom>
        </p:spPr>
      </p:pic>
      <p:sp>
        <p:nvSpPr>
          <p:cNvPr id="42" name="TextBox 42"/>
          <p:cNvSpPr txBox="1"/>
          <p:nvPr/>
        </p:nvSpPr>
        <p:spPr>
          <a:xfrm>
            <a:off x="10604500" y="3733800"/>
            <a:ext cx="838200" cy="673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800" b="0" i="0" u="none" strike="noStrike" spc="500">
                <a:solidFill>
                  <a:srgbClr val="000000"/>
                </a:solidFill>
                <a:latin typeface="Pretendard Bold"/>
              </a:rPr>
              <a:t>4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10604500" y="4406900"/>
            <a:ext cx="29337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en-US" sz="2000" b="0" i="0" u="none" strike="noStrike" spc="100">
                <a:solidFill>
                  <a:srgbClr val="000000"/>
                </a:solidFill>
                <a:latin typeface="Pretendard Bold"/>
              </a:rPr>
              <a:t>DB 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13766800" y="3759200"/>
            <a:ext cx="368300" cy="673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800" b="0" i="0" u="none" strike="noStrike" spc="500">
                <a:solidFill>
                  <a:srgbClr val="000000"/>
                </a:solidFill>
                <a:latin typeface="Pretendard Bold"/>
              </a:rPr>
              <a:t>5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13766800" y="4432300"/>
            <a:ext cx="29337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en-US" sz="2000" b="0" i="0" u="none" strike="noStrike" spc="100">
                <a:solidFill>
                  <a:srgbClr val="000000"/>
                </a:solidFill>
                <a:latin typeface="Pretendard Bold"/>
              </a:rPr>
              <a:t>ETC 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7912100" y="660400"/>
            <a:ext cx="24638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100" b="0" i="0" u="none" strike="noStrike" spc="-100">
                <a:solidFill>
                  <a:srgbClr val="000000"/>
                </a:solidFill>
                <a:latin typeface="Anek Bangla Expanded Bold"/>
              </a:rPr>
              <a:t>TEAM _ </a:t>
            </a:r>
            <a:r>
              <a:rPr lang="ko-KR" sz="2100" b="0" i="0" u="none" strike="noStrike" spc="-100">
                <a:solidFill>
                  <a:srgbClr val="000000"/>
                </a:solidFill>
                <a:ea typeface="Anek Bangla Expanded Bold"/>
              </a:rPr>
              <a:t>다다익선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14185900" y="4495800"/>
            <a:ext cx="3759200" cy="1778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13296900" y="4495800"/>
            <a:ext cx="3759200" cy="1778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600200" y="279400"/>
            <a:ext cx="13893800" cy="141224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320800" y="5969000"/>
            <a:ext cx="11658600" cy="1422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8000" b="0" i="0" u="none" strike="noStrike" spc="100">
                <a:solidFill>
                  <a:srgbClr val="000000"/>
                </a:solidFill>
                <a:ea typeface="Pretendard Light"/>
              </a:rPr>
              <a:t>프로젝트</a:t>
            </a:r>
            <a:r>
              <a:rPr lang="en-US" sz="8000" b="0" i="0" u="none" strike="noStrike" spc="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8000" b="0" i="0" u="none" strike="noStrike" spc="100">
                <a:solidFill>
                  <a:srgbClr val="000000"/>
                </a:solidFill>
                <a:ea typeface="Pretendard Light"/>
              </a:rPr>
              <a:t>수행</a:t>
            </a:r>
            <a:r>
              <a:rPr lang="en-US" sz="8000" b="0" i="0" u="none" strike="noStrike" spc="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8000" b="0" i="0" u="none" strike="noStrike" spc="100">
                <a:solidFill>
                  <a:srgbClr val="000000"/>
                </a:solidFill>
                <a:ea typeface="Pretendard Light"/>
              </a:rPr>
              <a:t>방향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912100" y="660400"/>
            <a:ext cx="24638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100" b="0" i="0" u="none" strike="noStrike" spc="-100">
                <a:solidFill>
                  <a:srgbClr val="000000"/>
                </a:solidFill>
                <a:latin typeface="Anek Bangla Expanded Bold"/>
              </a:rPr>
              <a:t>TEAM _ </a:t>
            </a:r>
            <a:r>
              <a:rPr lang="ko-KR" sz="2100" b="0" i="0" u="none" strike="noStrike" spc="-100">
                <a:solidFill>
                  <a:srgbClr val="000000"/>
                </a:solidFill>
                <a:ea typeface="Anek Bangla Expanded Bold"/>
              </a:rPr>
              <a:t>다다익선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9600" y="2209800"/>
            <a:ext cx="11061700" cy="1117600"/>
          </a:xfrm>
          <a:prstGeom prst="rect">
            <a:avLst/>
          </a:prstGeom>
          <a:effectLst>
            <a:outerShdw dist="128365" dir="5400000">
              <a:srgbClr val="E6E6E6">
                <a:alpha val="100000"/>
              </a:srgbClr>
            </a:outerShdw>
          </a:effectLst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9600" y="3657600"/>
            <a:ext cx="11061700" cy="1117600"/>
          </a:xfrm>
          <a:prstGeom prst="rect">
            <a:avLst/>
          </a:prstGeom>
          <a:effectLst>
            <a:outerShdw dist="128365" dir="5400000">
              <a:srgbClr val="E6E6E6">
                <a:alpha val="100000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9600" y="5105400"/>
            <a:ext cx="11061700" cy="1117600"/>
          </a:xfrm>
          <a:prstGeom prst="rect">
            <a:avLst/>
          </a:prstGeom>
          <a:effectLst>
            <a:outerShdw dist="128365" dir="5400000">
              <a:srgbClr val="E6E6E6">
                <a:alpha val="100000"/>
              </a:srgbClr>
            </a:outerShdw>
          </a:effectLst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9600" y="6540500"/>
            <a:ext cx="11061700" cy="1117600"/>
          </a:xfrm>
          <a:prstGeom prst="rect">
            <a:avLst/>
          </a:prstGeom>
          <a:effectLst>
            <a:outerShdw dist="128365" dir="5400000">
              <a:srgbClr val="E6E6E6">
                <a:alpha val="100000"/>
              </a:srgbClr>
            </a:outerShdw>
          </a:effectLst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6900" y="7988300"/>
            <a:ext cx="11061700" cy="1117600"/>
          </a:xfrm>
          <a:prstGeom prst="rect">
            <a:avLst/>
          </a:prstGeom>
          <a:effectLst>
            <a:outerShdw dist="128365" dir="5400000">
              <a:srgbClr val="E6E6E6">
                <a:alpha val="100000"/>
              </a:srgbClr>
            </a:outerShdw>
          </a:effectLst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2100" y="1803400"/>
            <a:ext cx="139700" cy="1397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7454900" y="8280400"/>
            <a:ext cx="85852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800" b="0" i="0" u="none" strike="noStrike">
                <a:solidFill>
                  <a:srgbClr val="000000"/>
                </a:solidFill>
                <a:ea typeface="Pretendard SemiBold"/>
              </a:rPr>
              <a:t>프로젝트</a:t>
            </a:r>
            <a:r>
              <a:rPr lang="en-US" sz="28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SemiBold"/>
              </a:rPr>
              <a:t>수행</a:t>
            </a:r>
            <a:r>
              <a:rPr lang="en-US" sz="28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SemiBold"/>
              </a:rPr>
              <a:t>방향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21300" y="7696200"/>
            <a:ext cx="2489200" cy="20828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498600" y="1905000"/>
            <a:ext cx="3162300" cy="1422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8000" b="0" i="0" u="none" strike="noStrike" spc="100">
                <a:solidFill>
                  <a:srgbClr val="000000"/>
                </a:solidFill>
                <a:ea typeface="Pretendard ExtraBold"/>
              </a:rPr>
              <a:t>목차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803400" y="1625600"/>
            <a:ext cx="30988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700" b="0" i="0" u="none" strike="noStrike">
                <a:solidFill>
                  <a:srgbClr val="A0A0A0"/>
                </a:solidFill>
                <a:latin typeface="Anek Bangla Expanded Bold"/>
              </a:rPr>
              <a:t>INDEX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454900" y="2501900"/>
            <a:ext cx="85852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800" b="0" i="0" u="none" strike="noStrike">
                <a:solidFill>
                  <a:srgbClr val="000000"/>
                </a:solidFill>
                <a:ea typeface="Pretendard SemiBold"/>
              </a:rPr>
              <a:t>팀소개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57800" y="1917700"/>
            <a:ext cx="2540000" cy="20828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7454900" y="3949700"/>
            <a:ext cx="85852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800" b="0" i="0" u="none" strike="noStrike">
                <a:solidFill>
                  <a:srgbClr val="000000"/>
                </a:solidFill>
                <a:ea typeface="Pretendard SemiBold"/>
              </a:rPr>
              <a:t>프로젝트</a:t>
            </a:r>
            <a:r>
              <a:rPr lang="en-US" sz="28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SemiBold"/>
              </a:rPr>
              <a:t>목적및기대효과</a:t>
            </a:r>
          </a:p>
        </p:txBody>
      </p:sp>
      <p:pic>
        <p:nvPicPr>
          <p:cNvPr id="17" name="Pictur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08600" y="3365500"/>
            <a:ext cx="2501900" cy="20828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7454900" y="5397500"/>
            <a:ext cx="85852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800" b="0" i="0" u="none" strike="noStrike">
                <a:solidFill>
                  <a:srgbClr val="000000"/>
                </a:solidFill>
                <a:ea typeface="Pretendard SemiBold"/>
              </a:rPr>
              <a:t>앱의</a:t>
            </a:r>
            <a:r>
              <a:rPr lang="en-US" sz="28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SemiBold"/>
              </a:rPr>
              <a:t>주요</a:t>
            </a:r>
            <a:r>
              <a:rPr lang="en-US" sz="28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SemiBold"/>
              </a:rPr>
              <a:t>기능</a:t>
            </a:r>
          </a:p>
        </p:txBody>
      </p:sp>
      <p:pic>
        <p:nvPicPr>
          <p:cNvPr id="19" name="Picture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21300" y="4813300"/>
            <a:ext cx="2501900" cy="2082800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7454900" y="6832600"/>
            <a:ext cx="85852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800" b="0" i="0" u="none" strike="noStrike">
                <a:solidFill>
                  <a:srgbClr val="000000"/>
                </a:solidFill>
                <a:ea typeface="Pretendard SemiBold"/>
              </a:rPr>
              <a:t>프로젝트</a:t>
            </a:r>
            <a:r>
              <a:rPr lang="en-US" sz="28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SemiBold"/>
              </a:rPr>
              <a:t>기술</a:t>
            </a:r>
          </a:p>
        </p:txBody>
      </p:sp>
      <p:pic>
        <p:nvPicPr>
          <p:cNvPr id="21" name="Picture 2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34000" y="6248400"/>
            <a:ext cx="2501900" cy="2082800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>
            <a:off x="7912100" y="660400"/>
            <a:ext cx="24638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100" b="0" i="0" u="none" strike="noStrike" spc="-100">
                <a:solidFill>
                  <a:srgbClr val="000000"/>
                </a:solidFill>
                <a:latin typeface="Anek Bangla Expanded Bold"/>
              </a:rPr>
              <a:t>TEAM _ </a:t>
            </a:r>
            <a:r>
              <a:rPr lang="ko-KR" sz="2100" b="0" i="0" u="none" strike="noStrike" spc="-100">
                <a:solidFill>
                  <a:srgbClr val="000000"/>
                </a:solidFill>
                <a:ea typeface="Anek Bangla Expanded Bold"/>
              </a:rPr>
              <a:t>다다익선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1701800"/>
            <a:ext cx="16002000" cy="1181100"/>
          </a:xfrm>
          <a:prstGeom prst="rect">
            <a:avLst/>
          </a:prstGeom>
          <a:effectLst>
            <a:outerShdw dist="126586" dir="5400000">
              <a:srgbClr val="E6E6E6">
                <a:alpha val="100000"/>
              </a:srgbClr>
            </a:outerShdw>
          </a:effectLst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000" y="7175500"/>
            <a:ext cx="16002000" cy="21209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3000" y="3365500"/>
            <a:ext cx="7848600" cy="2768600"/>
          </a:xfrm>
          <a:prstGeom prst="rect">
            <a:avLst/>
          </a:prstGeom>
          <a:effectLst>
            <a:outerShdw dist="128059" dir="5400000">
              <a:srgbClr val="E6E6E6">
                <a:alpha val="100000"/>
              </a:srgbClr>
            </a:outerShdw>
          </a:effectLst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4673600" y="6210300"/>
            <a:ext cx="787400" cy="5969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73300" y="7493000"/>
            <a:ext cx="5575300" cy="596900"/>
          </a:xfrm>
          <a:prstGeom prst="rect">
            <a:avLst/>
          </a:prstGeom>
          <a:effectLst>
            <a:outerShdw dist="91329" dir="5400000">
              <a:srgbClr val="D8D8D8">
                <a:alpha val="100000"/>
              </a:srgbClr>
            </a:outerShdw>
          </a:effectLst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83700" y="3365500"/>
            <a:ext cx="7848600" cy="2768600"/>
          </a:xfrm>
          <a:prstGeom prst="rect">
            <a:avLst/>
          </a:prstGeom>
          <a:effectLst>
            <a:outerShdw dist="128059" dir="5400000">
              <a:srgbClr val="E6E6E6">
                <a:alpha val="100000"/>
              </a:srgbClr>
            </a:outerShdw>
          </a:effectLst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2827000" y="6210300"/>
            <a:ext cx="787400" cy="5969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8610600" y="8216900"/>
            <a:ext cx="1066800" cy="381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2908300" y="1828800"/>
            <a:ext cx="98679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5000" b="0" i="0" u="none" strike="noStrike">
                <a:solidFill>
                  <a:srgbClr val="000000"/>
                </a:solidFill>
                <a:ea typeface="Pretendard Black"/>
              </a:rPr>
              <a:t>플랫폼</a:t>
            </a:r>
            <a:r>
              <a:rPr lang="en-US" sz="5000" b="0" i="0" u="none" strike="noStrike">
                <a:solidFill>
                  <a:srgbClr val="000000"/>
                </a:solidFill>
                <a:latin typeface="Pretendard Black"/>
              </a:rPr>
              <a:t> </a:t>
            </a:r>
            <a:r>
              <a:rPr lang="ko-KR" sz="5000" b="0" i="0" u="none" strike="noStrike">
                <a:solidFill>
                  <a:srgbClr val="000000"/>
                </a:solidFill>
                <a:ea typeface="Pretendard Black"/>
              </a:rPr>
              <a:t>연동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8200" y="1231900"/>
            <a:ext cx="2717800" cy="26162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2247900" y="3467100"/>
            <a:ext cx="56261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ko-KR" sz="2800" b="0" i="0" u="none" strike="noStrike">
                <a:solidFill>
                  <a:srgbClr val="FFFFFF"/>
                </a:solidFill>
                <a:ea typeface="Pretendard SemiBold"/>
              </a:rPr>
              <a:t>플랫폼</a:t>
            </a:r>
            <a:r>
              <a:rPr lang="en-US" sz="2800" b="0" i="0" u="none" strike="noStrike">
                <a:solidFill>
                  <a:srgbClr val="FFFFFF"/>
                </a:solidFill>
                <a:latin typeface="Pretendard SemiBold"/>
              </a:rPr>
              <a:t> </a:t>
            </a:r>
            <a:r>
              <a:rPr lang="ko-KR" sz="2800" b="0" i="0" u="none" strike="noStrike">
                <a:solidFill>
                  <a:srgbClr val="FFFFFF"/>
                </a:solidFill>
                <a:ea typeface="Pretendard SemiBold"/>
              </a:rPr>
              <a:t>연동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473200" y="4838700"/>
            <a:ext cx="72390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API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을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활용한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자영업자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플랫폼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연동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626600" y="8026400"/>
            <a:ext cx="72390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24499"/>
              </a:lnSpc>
              <a:buClr>
                <a:srgbClr val="000000"/>
              </a:buClr>
              <a:buFont typeface="Arial"/>
              <a:buChar char="●"/>
            </a:pP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 Open AI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및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MySQL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를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활용한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홍보용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메시지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제공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841500" y="8293100"/>
            <a:ext cx="64008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ko-KR" sz="2800" b="0" i="0" u="none" strike="noStrike">
                <a:solidFill>
                  <a:srgbClr val="000000"/>
                </a:solidFill>
                <a:ea typeface="Pretendard Bold"/>
              </a:rPr>
              <a:t>플랫폼</a:t>
            </a:r>
            <a:r>
              <a:rPr lang="en-US" sz="28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Bold"/>
              </a:rPr>
              <a:t>홍보용</a:t>
            </a:r>
            <a:r>
              <a:rPr lang="en-US" sz="28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Bold"/>
              </a:rPr>
              <a:t>메세지</a:t>
            </a:r>
            <a:r>
              <a:rPr lang="en-US" sz="28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Bold"/>
              </a:rPr>
              <a:t>제공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3848100" y="7607300"/>
            <a:ext cx="24130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000000"/>
                </a:solidFill>
                <a:latin typeface="Anek Bangla Expanded Bold"/>
              </a:rPr>
              <a:t>FINAL GOAL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401300" y="3467100"/>
            <a:ext cx="56261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ko-KR" sz="2800" b="0" i="0" u="none" strike="noStrike">
                <a:solidFill>
                  <a:srgbClr val="FFFFFF"/>
                </a:solidFill>
                <a:ea typeface="Pretendard SemiBold"/>
              </a:rPr>
              <a:t>플랫폼</a:t>
            </a:r>
            <a:r>
              <a:rPr lang="en-US" sz="2800" b="0" i="0" u="none" strike="noStrike">
                <a:solidFill>
                  <a:srgbClr val="FFFFFF"/>
                </a:solidFill>
                <a:latin typeface="Pretendard SemiBold"/>
              </a:rPr>
              <a:t> </a:t>
            </a:r>
            <a:r>
              <a:rPr lang="ko-KR" sz="2800" b="0" i="0" u="none" strike="noStrike">
                <a:solidFill>
                  <a:srgbClr val="FFFFFF"/>
                </a:solidFill>
                <a:ea typeface="Pretendard SemiBold"/>
              </a:rPr>
              <a:t>간</a:t>
            </a:r>
            <a:r>
              <a:rPr lang="en-US" sz="2800" b="0" i="0" u="none" strike="noStrike">
                <a:solidFill>
                  <a:srgbClr val="FFFFFF"/>
                </a:solidFill>
                <a:latin typeface="Pretendard SemiBold"/>
              </a:rPr>
              <a:t> </a:t>
            </a:r>
            <a:r>
              <a:rPr lang="ko-KR" sz="2800" b="0" i="0" u="none" strike="noStrike">
                <a:solidFill>
                  <a:srgbClr val="FFFFFF"/>
                </a:solidFill>
                <a:ea typeface="Pretendard SemiBold"/>
              </a:rPr>
              <a:t>성과</a:t>
            </a:r>
            <a:r>
              <a:rPr lang="en-US" sz="2800" b="0" i="0" u="none" strike="noStrike">
                <a:solidFill>
                  <a:srgbClr val="FFFFFF"/>
                </a:solidFill>
                <a:latin typeface="Pretendard SemiBold"/>
              </a:rPr>
              <a:t> </a:t>
            </a:r>
            <a:r>
              <a:rPr lang="ko-KR" sz="2800" b="0" i="0" u="none" strike="noStrike">
                <a:solidFill>
                  <a:srgbClr val="FFFFFF"/>
                </a:solidFill>
                <a:ea typeface="Pretendard SemiBold"/>
              </a:rPr>
              <a:t>비교</a:t>
            </a:r>
            <a:r>
              <a:rPr lang="en-US" sz="2800" b="0" i="0" u="none" strike="noStrike">
                <a:solidFill>
                  <a:srgbClr val="FFFFFF"/>
                </a:solidFill>
                <a:latin typeface="Pretendard SemiBold"/>
              </a:rPr>
              <a:t> </a:t>
            </a:r>
            <a:r>
              <a:rPr lang="ko-KR" sz="2800" b="0" i="0" u="none" strike="noStrike">
                <a:solidFill>
                  <a:srgbClr val="FFFFFF"/>
                </a:solidFill>
                <a:ea typeface="Pretendard SemiBold"/>
              </a:rPr>
              <a:t>제공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9639300" y="4394200"/>
            <a:ext cx="72390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 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카카오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네이버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, Meta API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및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Python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을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활용한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데이터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분석</a:t>
            </a:r>
          </a:p>
          <a:p>
            <a:pPr marL="342900" lvl="0" indent="-342900" algn="l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 Word Cloud, Matplotlib, Seaborn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라이브러리를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활용한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 </a:t>
            </a:r>
          </a:p>
          <a:p>
            <a:pPr lvl="0" algn="l">
              <a:lnSpc>
                <a:spcPct val="132800"/>
              </a:lnSpc>
            </a:pP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       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시각화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자료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제공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7912100" y="660400"/>
            <a:ext cx="24638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100" b="0" i="0" u="none" strike="noStrike" spc="-100">
                <a:solidFill>
                  <a:srgbClr val="000000"/>
                </a:solidFill>
                <a:latin typeface="Anek Bangla Expanded Bold"/>
              </a:rPr>
              <a:t>TEAM _ </a:t>
            </a:r>
            <a:r>
              <a:rPr lang="ko-KR" sz="2100" b="0" i="0" u="none" strike="noStrike" spc="-100">
                <a:solidFill>
                  <a:srgbClr val="000000"/>
                </a:solidFill>
                <a:ea typeface="Anek Bangla Expanded Bold"/>
              </a:rPr>
              <a:t>다다익선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1701800"/>
            <a:ext cx="16002000" cy="1181100"/>
          </a:xfrm>
          <a:prstGeom prst="rect">
            <a:avLst/>
          </a:prstGeom>
          <a:effectLst>
            <a:outerShdw dist="126586" dir="5400000">
              <a:srgbClr val="E6E6E6">
                <a:alpha val="100000"/>
              </a:srgbClr>
            </a:outerShdw>
          </a:effectLst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2300" y="3048000"/>
            <a:ext cx="9423400" cy="6578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6000" y="1270000"/>
            <a:ext cx="2413000" cy="25019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2908300" y="1828800"/>
            <a:ext cx="98679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5000" b="0" i="0" u="none" strike="noStrike">
                <a:solidFill>
                  <a:srgbClr val="000000"/>
                </a:solidFill>
                <a:ea typeface="Pretendard Black"/>
              </a:rPr>
              <a:t>시퀀스</a:t>
            </a:r>
            <a:r>
              <a:rPr lang="en-US" sz="5000" b="0" i="0" u="none" strike="noStrike">
                <a:solidFill>
                  <a:srgbClr val="000000"/>
                </a:solidFill>
                <a:latin typeface="Pretendard Black"/>
              </a:rPr>
              <a:t> </a:t>
            </a:r>
            <a:r>
              <a:rPr lang="ko-KR" sz="5000" b="0" i="0" u="none" strike="noStrike">
                <a:solidFill>
                  <a:srgbClr val="000000"/>
                </a:solidFill>
                <a:ea typeface="Pretendard Black"/>
              </a:rPr>
              <a:t>다이어그램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912100" y="660400"/>
            <a:ext cx="24638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100" b="0" i="0" u="none" strike="noStrike" spc="-100">
                <a:solidFill>
                  <a:srgbClr val="000000"/>
                </a:solidFill>
                <a:latin typeface="Anek Bangla Expanded Bold"/>
              </a:rPr>
              <a:t>TEAM _ </a:t>
            </a:r>
            <a:r>
              <a:rPr lang="ko-KR" sz="2100" b="0" i="0" u="none" strike="noStrike" spc="-100">
                <a:solidFill>
                  <a:srgbClr val="000000"/>
                </a:solidFill>
                <a:ea typeface="Anek Bangla Expanded Bold"/>
              </a:rPr>
              <a:t>다다익선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1701800"/>
            <a:ext cx="16002000" cy="1181100"/>
          </a:xfrm>
          <a:prstGeom prst="rect">
            <a:avLst/>
          </a:prstGeom>
          <a:effectLst>
            <a:outerShdw dist="126586" dir="5400000">
              <a:srgbClr val="E6E6E6">
                <a:alpha val="100000"/>
              </a:srgbClr>
            </a:outerShdw>
          </a:effectLst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000" y="3517900"/>
            <a:ext cx="9207500" cy="5537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53700" y="3517900"/>
            <a:ext cx="6438900" cy="2057400"/>
          </a:xfrm>
          <a:prstGeom prst="rect">
            <a:avLst/>
          </a:prstGeom>
          <a:effectLst>
            <a:outerShdw dist="126362" dir="5400000">
              <a:srgbClr val="E6E6E6">
                <a:alpha val="100000"/>
              </a:srgbClr>
            </a:outerShdw>
          </a:effectLst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45800" y="3746500"/>
            <a:ext cx="266700" cy="2159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510000" y="3746500"/>
            <a:ext cx="266700" cy="2159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2908300" y="1828800"/>
            <a:ext cx="98679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5000" b="0" i="0" u="none" strike="noStrike">
                <a:solidFill>
                  <a:srgbClr val="000000"/>
                </a:solidFill>
                <a:ea typeface="Pretendard Black"/>
              </a:rPr>
              <a:t>플랫폼별</a:t>
            </a:r>
            <a:r>
              <a:rPr lang="en-US" sz="5000" b="0" i="0" u="none" strike="noStrike">
                <a:solidFill>
                  <a:srgbClr val="000000"/>
                </a:solidFill>
                <a:latin typeface="Pretendard Black"/>
              </a:rPr>
              <a:t> </a:t>
            </a:r>
            <a:r>
              <a:rPr lang="ko-KR" sz="5000" b="0" i="0" u="none" strike="noStrike">
                <a:solidFill>
                  <a:srgbClr val="000000"/>
                </a:solidFill>
                <a:ea typeface="Pretendard Black"/>
              </a:rPr>
              <a:t>제품판매량</a:t>
            </a:r>
            <a:r>
              <a:rPr lang="en-US" sz="5000" b="0" i="0" u="none" strike="noStrike">
                <a:solidFill>
                  <a:srgbClr val="000000"/>
                </a:solidFill>
                <a:latin typeface="Pretendard Black"/>
              </a:rPr>
              <a:t> </a:t>
            </a:r>
            <a:r>
              <a:rPr lang="ko-KR" sz="5000" b="0" i="0" u="none" strike="noStrike">
                <a:solidFill>
                  <a:srgbClr val="000000"/>
                </a:solidFill>
                <a:ea typeface="Pretendard Black"/>
              </a:rPr>
              <a:t>분석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8200" y="1231900"/>
            <a:ext cx="2717800" cy="26162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1061700" y="4292600"/>
            <a:ext cx="56134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ko-KR" sz="2200" b="0" i="0" u="none" strike="noStrike">
                <a:solidFill>
                  <a:srgbClr val="000000"/>
                </a:solidFill>
                <a:ea typeface="Pretendard Bold"/>
              </a:rPr>
              <a:t>플랫폼별</a:t>
            </a:r>
            <a:r>
              <a:rPr lang="en-US" sz="22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Bold"/>
              </a:rPr>
              <a:t>제품판매량</a:t>
            </a:r>
            <a:r>
              <a:rPr lang="en-US" sz="2200" b="0" i="0" u="none" strike="noStrike">
                <a:solidFill>
                  <a:srgbClr val="000000"/>
                </a:solidFill>
                <a:latin typeface="Pretendard Bold"/>
              </a:rPr>
              <a:t> matplotlib </a:t>
            </a:r>
            <a:r>
              <a:rPr lang="ko-KR" sz="2200" b="0" i="0" u="none" strike="noStrike">
                <a:solidFill>
                  <a:srgbClr val="000000"/>
                </a:solidFill>
                <a:ea typeface="Pretendard Bold"/>
              </a:rPr>
              <a:t>분석</a:t>
            </a:r>
            <a:r>
              <a:rPr lang="en-US" sz="22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Bold"/>
              </a:rPr>
              <a:t>그래프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845800" y="6743700"/>
            <a:ext cx="62103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2800"/>
              </a:lnSpc>
            </a:pP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플랫폼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(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인스타샵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네이버스토어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)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들의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API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를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활용하여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가져온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플랫폼당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제품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판매량을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python pandas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를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이용해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분석한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matplotlib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데이터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분석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시각화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자료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912100" y="660400"/>
            <a:ext cx="24638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100" b="0" i="0" u="none" strike="noStrike" spc="-100">
                <a:solidFill>
                  <a:srgbClr val="000000"/>
                </a:solidFill>
                <a:latin typeface="Anek Bangla Expanded Bold"/>
              </a:rPr>
              <a:t>TEAM _ </a:t>
            </a:r>
            <a:r>
              <a:rPr lang="ko-KR" sz="2100" b="0" i="0" u="none" strike="noStrike" spc="-100">
                <a:solidFill>
                  <a:srgbClr val="000000"/>
                </a:solidFill>
                <a:ea typeface="Anek Bangla Expanded Bold"/>
              </a:rPr>
              <a:t>다다익선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1701800"/>
            <a:ext cx="16002000" cy="1181100"/>
          </a:xfrm>
          <a:prstGeom prst="rect">
            <a:avLst/>
          </a:prstGeom>
          <a:effectLst>
            <a:outerShdw dist="126586" dir="5400000">
              <a:srgbClr val="D8D8D8">
                <a:alpha val="100000"/>
              </a:srgbClr>
            </a:outerShdw>
          </a:effectLst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000" y="3479800"/>
            <a:ext cx="16002000" cy="58166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2908300" y="1828800"/>
            <a:ext cx="98679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5000" b="0" i="0" u="none" strike="noStrike">
                <a:solidFill>
                  <a:srgbClr val="000000"/>
                </a:solidFill>
                <a:ea typeface="Pretendard Black"/>
              </a:rPr>
              <a:t>인터페이스</a:t>
            </a:r>
            <a:r>
              <a:rPr lang="en-US" sz="5000" b="0" i="0" u="none" strike="noStrike">
                <a:solidFill>
                  <a:srgbClr val="000000"/>
                </a:solidFill>
                <a:latin typeface="Pretendard Black"/>
              </a:rPr>
              <a:t> </a:t>
            </a:r>
            <a:r>
              <a:rPr lang="ko-KR" sz="5000" b="0" i="0" u="none" strike="noStrike">
                <a:solidFill>
                  <a:srgbClr val="000000"/>
                </a:solidFill>
                <a:ea typeface="Pretendard Black"/>
              </a:rPr>
              <a:t>설계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200" y="1231900"/>
            <a:ext cx="2717800" cy="26162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2400300" y="5626100"/>
            <a:ext cx="14732000" cy="152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57700"/>
              </a:lnSpc>
            </a:pPr>
            <a:r>
              <a:rPr lang="en-US" sz="2300" b="0" i="0" u="none" strike="noStrike" spc="-100">
                <a:solidFill>
                  <a:srgbClr val="000000"/>
                </a:solidFill>
                <a:latin typeface="Pretendard Medium"/>
              </a:rPr>
              <a:t>- Flask, React, Figma</a:t>
            </a:r>
            <a:r>
              <a:rPr lang="ko-KR" sz="2300" b="0" i="0" u="none" strike="noStrike" spc="-100">
                <a:solidFill>
                  <a:srgbClr val="000000"/>
                </a:solidFill>
                <a:ea typeface="Pretendard Medium"/>
              </a:rPr>
              <a:t>를</a:t>
            </a:r>
            <a:r>
              <a:rPr lang="en-US" sz="2300" b="0" i="0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spc="-100">
                <a:solidFill>
                  <a:srgbClr val="000000"/>
                </a:solidFill>
                <a:ea typeface="Pretendard Medium"/>
              </a:rPr>
              <a:t>활용한</a:t>
            </a:r>
            <a:r>
              <a:rPr lang="en-US" sz="2300" b="0" i="0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spc="-100">
                <a:solidFill>
                  <a:srgbClr val="000000"/>
                </a:solidFill>
                <a:ea typeface="Pretendard Medium"/>
              </a:rPr>
              <a:t>앱</a:t>
            </a:r>
            <a:r>
              <a:rPr lang="en-US" sz="2300" b="0" i="0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spc="-100">
                <a:solidFill>
                  <a:srgbClr val="000000"/>
                </a:solidFill>
                <a:ea typeface="Pretendard Medium"/>
              </a:rPr>
              <a:t>기반</a:t>
            </a:r>
            <a:r>
              <a:rPr lang="en-US" sz="2300" b="0" i="0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spc="-100">
                <a:solidFill>
                  <a:srgbClr val="000000"/>
                </a:solidFill>
                <a:ea typeface="Pretendard Medium"/>
              </a:rPr>
              <a:t>인터페이스</a:t>
            </a:r>
            <a:r>
              <a:rPr lang="en-US" sz="2300" b="0" i="0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spc="-100">
                <a:solidFill>
                  <a:srgbClr val="000000"/>
                </a:solidFill>
                <a:ea typeface="Pretendard Medium"/>
              </a:rPr>
              <a:t>제작</a:t>
            </a:r>
          </a:p>
          <a:p>
            <a:pPr lvl="0" algn="l">
              <a:lnSpc>
                <a:spcPct val="157700"/>
              </a:lnSpc>
            </a:pPr>
            <a:endParaRPr lang="ko-KR" sz="2300" b="0" i="0" u="none" strike="noStrike" spc="-100">
              <a:solidFill>
                <a:srgbClr val="000000"/>
              </a:solidFill>
              <a:ea typeface="Pretendard Medium"/>
            </a:endParaRPr>
          </a:p>
          <a:p>
            <a:pPr lvl="0" algn="l">
              <a:lnSpc>
                <a:spcPct val="157700"/>
              </a:lnSpc>
            </a:pPr>
            <a:r>
              <a:rPr lang="en-US" sz="2300" b="0" i="0" u="none" strike="noStrike" spc="-100">
                <a:solidFill>
                  <a:srgbClr val="000000"/>
                </a:solidFill>
                <a:latin typeface="Pretendard Medium"/>
              </a:rPr>
              <a:t>- Python, MySQL</a:t>
            </a:r>
            <a:r>
              <a:rPr lang="ko-KR" sz="2300" b="0" i="0" u="none" strike="noStrike" spc="-100">
                <a:solidFill>
                  <a:srgbClr val="000000"/>
                </a:solidFill>
                <a:ea typeface="Pretendard Medium"/>
              </a:rPr>
              <a:t>를</a:t>
            </a:r>
            <a:r>
              <a:rPr lang="en-US" sz="2300" b="0" i="0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spc="-100">
                <a:solidFill>
                  <a:srgbClr val="000000"/>
                </a:solidFill>
                <a:ea typeface="Pretendard Medium"/>
              </a:rPr>
              <a:t>이용한</a:t>
            </a:r>
            <a:r>
              <a:rPr lang="en-US" sz="2300" b="0" i="0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spc="-100">
                <a:solidFill>
                  <a:srgbClr val="000000"/>
                </a:solidFill>
                <a:ea typeface="Pretendard Medium"/>
              </a:rPr>
              <a:t>안정적이고</a:t>
            </a:r>
            <a:r>
              <a:rPr lang="en-US" sz="2300" b="0" i="0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spc="-100">
                <a:solidFill>
                  <a:srgbClr val="000000"/>
                </a:solidFill>
                <a:ea typeface="Pretendard Medium"/>
              </a:rPr>
              <a:t>효율적인</a:t>
            </a:r>
            <a:r>
              <a:rPr lang="en-US" sz="2300" b="0" i="0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spc="-100">
                <a:solidFill>
                  <a:srgbClr val="000000"/>
                </a:solidFill>
                <a:ea typeface="Pretendard Medium"/>
              </a:rPr>
              <a:t>서버</a:t>
            </a:r>
            <a:r>
              <a:rPr lang="en-US" sz="2300" b="0" i="0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spc="-100">
                <a:solidFill>
                  <a:srgbClr val="000000"/>
                </a:solidFill>
                <a:ea typeface="Pretendard Medium"/>
              </a:rPr>
              <a:t>개발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912100" y="660400"/>
            <a:ext cx="24638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100" b="0" i="0" u="none" strike="noStrike" spc="-100">
                <a:solidFill>
                  <a:srgbClr val="000000"/>
                </a:solidFill>
                <a:latin typeface="Anek Bangla Expanded Bold"/>
              </a:rPr>
              <a:t>TEAM _ </a:t>
            </a:r>
            <a:r>
              <a:rPr lang="ko-KR" sz="2100" b="0" i="0" u="none" strike="noStrike" spc="-100">
                <a:solidFill>
                  <a:srgbClr val="000000"/>
                </a:solidFill>
                <a:ea typeface="Anek Bangla Expanded Bold"/>
              </a:rPr>
              <a:t>다다익선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1701800"/>
            <a:ext cx="16002000" cy="1181100"/>
          </a:xfrm>
          <a:prstGeom prst="rect">
            <a:avLst/>
          </a:prstGeom>
          <a:effectLst>
            <a:outerShdw dist="126586" dir="5400000">
              <a:srgbClr val="D8D8D8">
                <a:alpha val="100000"/>
              </a:srgbClr>
            </a:outerShdw>
          </a:effectLst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000" y="3581400"/>
            <a:ext cx="16002000" cy="57277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2908300" y="1828800"/>
            <a:ext cx="98679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5000" b="0" i="0" u="none" strike="noStrike">
                <a:solidFill>
                  <a:srgbClr val="000000"/>
                </a:solidFill>
                <a:ea typeface="Pretendard Black"/>
              </a:rPr>
              <a:t>추후</a:t>
            </a:r>
            <a:r>
              <a:rPr lang="en-US" sz="5000" b="0" i="0" u="none" strike="noStrike">
                <a:solidFill>
                  <a:srgbClr val="000000"/>
                </a:solidFill>
                <a:latin typeface="Pretendard Black"/>
              </a:rPr>
              <a:t> </a:t>
            </a:r>
            <a:r>
              <a:rPr lang="ko-KR" sz="5000" b="0" i="0" u="none" strike="noStrike">
                <a:solidFill>
                  <a:srgbClr val="000000"/>
                </a:solidFill>
                <a:ea typeface="Pretendard Black"/>
              </a:rPr>
              <a:t>진행</a:t>
            </a:r>
            <a:r>
              <a:rPr lang="en-US" sz="5000" b="0" i="0" u="none" strike="noStrike">
                <a:solidFill>
                  <a:srgbClr val="000000"/>
                </a:solidFill>
                <a:latin typeface="Pretendard Black"/>
              </a:rPr>
              <a:t> </a:t>
            </a:r>
            <a:r>
              <a:rPr lang="ko-KR" sz="5000" b="0" i="0" u="none" strike="noStrike">
                <a:solidFill>
                  <a:srgbClr val="000000"/>
                </a:solidFill>
                <a:ea typeface="Pretendard Black"/>
              </a:rPr>
              <a:t>방향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200" y="1231900"/>
            <a:ext cx="2717800" cy="26162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2057400" y="4584700"/>
            <a:ext cx="14732000" cy="3733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57700"/>
              </a:lnSpc>
            </a:pPr>
            <a:r>
              <a:rPr lang="en-US" sz="2300" b="0" i="0" u="none" strike="noStrike" spc="-100">
                <a:solidFill>
                  <a:srgbClr val="000000"/>
                </a:solidFill>
                <a:latin typeface="Pretendard Medium"/>
              </a:rPr>
              <a:t> - AI </a:t>
            </a:r>
            <a:r>
              <a:rPr lang="ko-KR" sz="2300" b="0" i="0" u="none" strike="noStrike" spc="-100">
                <a:solidFill>
                  <a:srgbClr val="000000"/>
                </a:solidFill>
                <a:ea typeface="Pretendard Medium"/>
              </a:rPr>
              <a:t>추천의</a:t>
            </a:r>
            <a:r>
              <a:rPr lang="en-US" sz="2300" b="0" i="0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spc="-100">
                <a:solidFill>
                  <a:srgbClr val="000000"/>
                </a:solidFill>
                <a:ea typeface="Pretendard Medium"/>
              </a:rPr>
              <a:t>마케팅</a:t>
            </a:r>
            <a:r>
              <a:rPr lang="en-US" sz="2300" b="0" i="0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spc="-100">
                <a:solidFill>
                  <a:srgbClr val="000000"/>
                </a:solidFill>
                <a:ea typeface="Pretendard Medium"/>
              </a:rPr>
              <a:t>문구를</a:t>
            </a:r>
            <a:r>
              <a:rPr lang="en-US" sz="2300" b="0" i="0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spc="-100">
                <a:solidFill>
                  <a:srgbClr val="000000"/>
                </a:solidFill>
                <a:ea typeface="Pretendard Medium"/>
              </a:rPr>
              <a:t>바탕으로</a:t>
            </a:r>
            <a:r>
              <a:rPr lang="en-US" sz="2300" b="0" i="0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spc="-100">
                <a:solidFill>
                  <a:srgbClr val="000000"/>
                </a:solidFill>
                <a:ea typeface="Pretendard Medium"/>
              </a:rPr>
              <a:t>인스타그램</a:t>
            </a:r>
            <a:r>
              <a:rPr lang="en-US" sz="2300" b="0" i="0" u="none" strike="noStrike" spc="-100">
                <a:solidFill>
                  <a:srgbClr val="000000"/>
                </a:solidFill>
                <a:latin typeface="Pretendard Medium"/>
              </a:rPr>
              <a:t>, </a:t>
            </a:r>
            <a:r>
              <a:rPr lang="ko-KR" sz="2300" b="0" i="0" u="none" strike="noStrike" spc="-100">
                <a:solidFill>
                  <a:srgbClr val="000000"/>
                </a:solidFill>
                <a:ea typeface="Pretendard Medium"/>
              </a:rPr>
              <a:t>네이버</a:t>
            </a:r>
            <a:r>
              <a:rPr lang="en-US" sz="2300" b="0" i="0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spc="-100">
                <a:solidFill>
                  <a:srgbClr val="000000"/>
                </a:solidFill>
                <a:ea typeface="Pretendard Medium"/>
              </a:rPr>
              <a:t>등의</a:t>
            </a:r>
            <a:r>
              <a:rPr lang="en-US" sz="2300" b="0" i="0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spc="-100">
                <a:solidFill>
                  <a:srgbClr val="000000"/>
                </a:solidFill>
                <a:ea typeface="Pretendard Medium"/>
              </a:rPr>
              <a:t>다양한</a:t>
            </a:r>
            <a:r>
              <a:rPr lang="en-US" sz="2300" b="0" i="0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spc="-100">
                <a:solidFill>
                  <a:srgbClr val="000000"/>
                </a:solidFill>
                <a:ea typeface="Pretendard Medium"/>
              </a:rPr>
              <a:t>플랫폼에도</a:t>
            </a:r>
            <a:r>
              <a:rPr lang="en-US" sz="2300" b="0" i="0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spc="-100">
                <a:solidFill>
                  <a:srgbClr val="000000"/>
                </a:solidFill>
                <a:ea typeface="Pretendard Medium"/>
              </a:rPr>
              <a:t>대응할</a:t>
            </a:r>
            <a:r>
              <a:rPr lang="en-US" sz="2300" b="0" i="0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spc="-100">
                <a:solidFill>
                  <a:srgbClr val="000000"/>
                </a:solidFill>
                <a:ea typeface="Pretendard Medium"/>
              </a:rPr>
              <a:t>수</a:t>
            </a:r>
            <a:r>
              <a:rPr lang="en-US" sz="2300" b="0" i="0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spc="-100">
                <a:solidFill>
                  <a:srgbClr val="000000"/>
                </a:solidFill>
                <a:ea typeface="Pretendard Medium"/>
              </a:rPr>
              <a:t>있는</a:t>
            </a:r>
            <a:r>
              <a:rPr lang="en-US" sz="2300" b="0" i="0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spc="-100">
                <a:solidFill>
                  <a:srgbClr val="000000"/>
                </a:solidFill>
                <a:ea typeface="Pretendard Medium"/>
              </a:rPr>
              <a:t>기능</a:t>
            </a:r>
            <a:r>
              <a:rPr lang="en-US" sz="2300" b="0" i="0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spc="-100">
                <a:solidFill>
                  <a:srgbClr val="000000"/>
                </a:solidFill>
                <a:ea typeface="Pretendard Medium"/>
              </a:rPr>
              <a:t>구현</a:t>
            </a:r>
            <a:r>
              <a:rPr lang="en-US" sz="2300" b="0" i="0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spc="-100">
                <a:solidFill>
                  <a:srgbClr val="000000"/>
                </a:solidFill>
                <a:ea typeface="Pretendard Medium"/>
              </a:rPr>
              <a:t>예정</a:t>
            </a:r>
          </a:p>
          <a:p>
            <a:pPr lvl="0" algn="l">
              <a:lnSpc>
                <a:spcPct val="157700"/>
              </a:lnSpc>
            </a:pPr>
            <a:endParaRPr lang="ko-KR" sz="2300" b="0" i="0" u="none" strike="noStrike" spc="-100">
              <a:solidFill>
                <a:srgbClr val="000000"/>
              </a:solidFill>
              <a:ea typeface="Pretendard Medium"/>
            </a:endParaRPr>
          </a:p>
          <a:p>
            <a:pPr lvl="0" algn="l">
              <a:lnSpc>
                <a:spcPct val="157700"/>
              </a:lnSpc>
            </a:pPr>
            <a:r>
              <a:rPr lang="en-US" sz="2300" b="0" i="0" u="none" strike="noStrike" spc="-100">
                <a:solidFill>
                  <a:srgbClr val="000000"/>
                </a:solidFill>
                <a:latin typeface="Pretendard Medium"/>
              </a:rPr>
              <a:t>- AI </a:t>
            </a:r>
            <a:r>
              <a:rPr lang="ko-KR" sz="2300" b="0" i="0" u="none" strike="noStrike" spc="-100">
                <a:solidFill>
                  <a:srgbClr val="000000"/>
                </a:solidFill>
                <a:ea typeface="Pretendard Medium"/>
              </a:rPr>
              <a:t>기반</a:t>
            </a:r>
            <a:r>
              <a:rPr lang="en-US" sz="2300" b="0" i="0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spc="-100">
                <a:solidFill>
                  <a:srgbClr val="000000"/>
                </a:solidFill>
                <a:ea typeface="Pretendard Medium"/>
              </a:rPr>
              <a:t>추천</a:t>
            </a:r>
            <a:r>
              <a:rPr lang="en-US" sz="2300" b="0" i="0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spc="-100">
                <a:solidFill>
                  <a:srgbClr val="000000"/>
                </a:solidFill>
                <a:ea typeface="Pretendard Medium"/>
              </a:rPr>
              <a:t>키워드</a:t>
            </a:r>
            <a:r>
              <a:rPr lang="en-US" sz="2300" b="0" i="0" u="none" strike="noStrike" spc="-100">
                <a:solidFill>
                  <a:srgbClr val="000000"/>
                </a:solidFill>
                <a:latin typeface="Pretendard Medium"/>
              </a:rPr>
              <a:t> or </a:t>
            </a:r>
            <a:r>
              <a:rPr lang="ko-KR" sz="2300" b="0" i="0" u="none" strike="noStrike" spc="-100">
                <a:solidFill>
                  <a:srgbClr val="000000"/>
                </a:solidFill>
                <a:ea typeface="Pretendard Medium"/>
              </a:rPr>
              <a:t>사용자가</a:t>
            </a:r>
            <a:r>
              <a:rPr lang="en-US" sz="2300" b="0" i="0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spc="-100">
                <a:solidFill>
                  <a:srgbClr val="000000"/>
                </a:solidFill>
                <a:ea typeface="Pretendard Medium"/>
              </a:rPr>
              <a:t>키워드를</a:t>
            </a:r>
            <a:r>
              <a:rPr lang="en-US" sz="2300" b="0" i="0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spc="-100">
                <a:solidFill>
                  <a:srgbClr val="000000"/>
                </a:solidFill>
                <a:ea typeface="Pretendard Medium"/>
              </a:rPr>
              <a:t>바탕으로</a:t>
            </a:r>
            <a:r>
              <a:rPr lang="en-US" sz="2300" b="0" i="0" u="none" strike="noStrike" spc="-100">
                <a:solidFill>
                  <a:srgbClr val="000000"/>
                </a:solidFill>
                <a:latin typeface="Pretendard Medium"/>
              </a:rPr>
              <a:t> 15</a:t>
            </a:r>
            <a:r>
              <a:rPr lang="ko-KR" sz="2300" b="0" i="0" u="none" strike="noStrike" spc="-100">
                <a:solidFill>
                  <a:srgbClr val="000000"/>
                </a:solidFill>
                <a:ea typeface="Pretendard Medium"/>
              </a:rPr>
              <a:t>초</a:t>
            </a:r>
            <a:r>
              <a:rPr lang="en-US" sz="2300" b="0" i="0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spc="-100">
                <a:solidFill>
                  <a:srgbClr val="000000"/>
                </a:solidFill>
                <a:ea typeface="Pretendard Medium"/>
              </a:rPr>
              <a:t>내외의</a:t>
            </a:r>
            <a:r>
              <a:rPr lang="en-US" sz="2300" b="0" i="0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spc="-100">
                <a:solidFill>
                  <a:srgbClr val="000000"/>
                </a:solidFill>
                <a:ea typeface="Pretendard Medium"/>
              </a:rPr>
              <a:t>짧은</a:t>
            </a:r>
            <a:r>
              <a:rPr lang="en-US" sz="2300" b="0" i="0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spc="-100">
                <a:solidFill>
                  <a:srgbClr val="000000"/>
                </a:solidFill>
                <a:ea typeface="Pretendard Medium"/>
              </a:rPr>
              <a:t>영상</a:t>
            </a:r>
            <a:r>
              <a:rPr lang="en-US" sz="2300" b="0" i="0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spc="-100">
                <a:solidFill>
                  <a:srgbClr val="000000"/>
                </a:solidFill>
                <a:ea typeface="Pretendard Medium"/>
              </a:rPr>
              <a:t>광고를</a:t>
            </a:r>
            <a:r>
              <a:rPr lang="en-US" sz="2300" b="0" i="0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spc="-100">
                <a:solidFill>
                  <a:srgbClr val="000000"/>
                </a:solidFill>
                <a:ea typeface="Pretendard Medium"/>
              </a:rPr>
              <a:t>자동으로</a:t>
            </a:r>
            <a:r>
              <a:rPr lang="en-US" sz="2300" b="0" i="0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spc="-100">
                <a:solidFill>
                  <a:srgbClr val="000000"/>
                </a:solidFill>
                <a:ea typeface="Pretendard Medium"/>
              </a:rPr>
              <a:t>제작하여</a:t>
            </a:r>
          </a:p>
          <a:p>
            <a:pPr lvl="0" algn="l">
              <a:lnSpc>
                <a:spcPct val="157700"/>
              </a:lnSpc>
            </a:pPr>
            <a:endParaRPr lang="ko-KR" sz="2300" b="0" i="0" u="none" strike="noStrike" spc="-100">
              <a:solidFill>
                <a:srgbClr val="000000"/>
              </a:solidFill>
              <a:ea typeface="Pretendard Medium"/>
            </a:endParaRPr>
          </a:p>
          <a:p>
            <a:pPr lvl="0" algn="l">
              <a:lnSpc>
                <a:spcPct val="157700"/>
              </a:lnSpc>
            </a:pPr>
            <a:r>
              <a:rPr lang="en-US" sz="2300" b="0" i="0" u="none" strike="noStrike" spc="-100">
                <a:solidFill>
                  <a:srgbClr val="000000"/>
                </a:solidFill>
                <a:latin typeface="Pretendard Medium"/>
              </a:rPr>
              <a:t>   </a:t>
            </a:r>
            <a:r>
              <a:rPr lang="ko-KR" sz="2300" b="0" i="0" u="none" strike="noStrike" spc="-100">
                <a:solidFill>
                  <a:srgbClr val="000000"/>
                </a:solidFill>
                <a:ea typeface="Pretendard Medium"/>
              </a:rPr>
              <a:t>인스타그램</a:t>
            </a:r>
            <a:r>
              <a:rPr lang="en-US" sz="2300" b="0" i="0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spc="-100">
                <a:solidFill>
                  <a:srgbClr val="000000"/>
                </a:solidFill>
                <a:ea typeface="Pretendard Medium"/>
              </a:rPr>
              <a:t>스토리와</a:t>
            </a:r>
            <a:r>
              <a:rPr lang="en-US" sz="2300" b="0" i="0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spc="-100">
                <a:solidFill>
                  <a:srgbClr val="000000"/>
                </a:solidFill>
                <a:ea typeface="Pretendard Medium"/>
              </a:rPr>
              <a:t>네이버</a:t>
            </a:r>
            <a:r>
              <a:rPr lang="en-US" sz="2300" b="0" i="0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spc="-100">
                <a:solidFill>
                  <a:srgbClr val="000000"/>
                </a:solidFill>
                <a:ea typeface="Pretendard Medium"/>
              </a:rPr>
              <a:t>광고</a:t>
            </a:r>
            <a:r>
              <a:rPr lang="en-US" sz="2300" b="0" i="0" u="none" strike="noStrike" spc="-100">
                <a:solidFill>
                  <a:srgbClr val="000000"/>
                </a:solidFill>
                <a:latin typeface="Pretendard Medium"/>
              </a:rPr>
              <a:t>, </a:t>
            </a:r>
            <a:r>
              <a:rPr lang="ko-KR" sz="2300" b="0" i="0" u="none" strike="noStrike" spc="-100">
                <a:solidFill>
                  <a:srgbClr val="000000"/>
                </a:solidFill>
                <a:ea typeface="Pretendard Medium"/>
              </a:rPr>
              <a:t>유튜브</a:t>
            </a:r>
            <a:r>
              <a:rPr lang="en-US" sz="2300" b="0" i="0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spc="-100">
                <a:solidFill>
                  <a:srgbClr val="000000"/>
                </a:solidFill>
                <a:ea typeface="Pretendard Medium"/>
              </a:rPr>
              <a:t>등의</a:t>
            </a:r>
            <a:r>
              <a:rPr lang="en-US" sz="2300" b="0" i="0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spc="-100">
                <a:solidFill>
                  <a:srgbClr val="000000"/>
                </a:solidFill>
                <a:ea typeface="Pretendard Medium"/>
              </a:rPr>
              <a:t>여러</a:t>
            </a:r>
            <a:r>
              <a:rPr lang="en-US" sz="2300" b="0" i="0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spc="-100">
                <a:solidFill>
                  <a:srgbClr val="000000"/>
                </a:solidFill>
                <a:ea typeface="Pretendard Medium"/>
              </a:rPr>
              <a:t>플랫폼</a:t>
            </a:r>
            <a:r>
              <a:rPr lang="en-US" sz="2300" b="0" i="0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spc="-100">
                <a:solidFill>
                  <a:srgbClr val="000000"/>
                </a:solidFill>
                <a:ea typeface="Pretendard Medium"/>
              </a:rPr>
              <a:t>광고로</a:t>
            </a:r>
            <a:r>
              <a:rPr lang="en-US" sz="2300" b="0" i="0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spc="-100">
                <a:solidFill>
                  <a:srgbClr val="000000"/>
                </a:solidFill>
                <a:ea typeface="Pretendard Medium"/>
              </a:rPr>
              <a:t>업로드</a:t>
            </a:r>
            <a:r>
              <a:rPr lang="en-US" sz="2300" b="0" i="0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spc="-100">
                <a:solidFill>
                  <a:srgbClr val="000000"/>
                </a:solidFill>
                <a:ea typeface="Pretendard Medium"/>
              </a:rPr>
              <a:t>할</a:t>
            </a:r>
            <a:r>
              <a:rPr lang="en-US" sz="2300" b="0" i="0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spc="-100">
                <a:solidFill>
                  <a:srgbClr val="000000"/>
                </a:solidFill>
                <a:ea typeface="Pretendard Medium"/>
              </a:rPr>
              <a:t>수</a:t>
            </a:r>
            <a:r>
              <a:rPr lang="en-US" sz="2300" b="0" i="0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spc="-100">
                <a:solidFill>
                  <a:srgbClr val="000000"/>
                </a:solidFill>
                <a:ea typeface="Pretendard Medium"/>
              </a:rPr>
              <a:t>있는</a:t>
            </a:r>
            <a:r>
              <a:rPr lang="en-US" sz="2300" b="0" i="0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spc="-100">
                <a:solidFill>
                  <a:srgbClr val="000000"/>
                </a:solidFill>
                <a:ea typeface="Pretendard Medium"/>
              </a:rPr>
              <a:t>기능</a:t>
            </a:r>
            <a:r>
              <a:rPr lang="en-US" sz="2300" b="0" i="0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spc="-100">
                <a:solidFill>
                  <a:srgbClr val="000000"/>
                </a:solidFill>
                <a:ea typeface="Pretendard Medium"/>
              </a:rPr>
              <a:t>구현</a:t>
            </a:r>
            <a:r>
              <a:rPr lang="en-US" sz="2300" b="0" i="0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spc="-100">
                <a:solidFill>
                  <a:srgbClr val="000000"/>
                </a:solidFill>
                <a:ea typeface="Pretendard Medium"/>
              </a:rPr>
              <a:t>예정</a:t>
            </a:r>
          </a:p>
          <a:p>
            <a:pPr lvl="0" algn="l">
              <a:lnSpc>
                <a:spcPct val="157700"/>
              </a:lnSpc>
            </a:pPr>
            <a:endParaRPr lang="ko-KR" sz="2300" b="0" i="0" u="none" strike="noStrike" spc="-100">
              <a:solidFill>
                <a:srgbClr val="000000"/>
              </a:solidFill>
              <a:ea typeface="Pretendard Medium"/>
            </a:endParaRPr>
          </a:p>
          <a:p>
            <a:pPr lvl="0" algn="l">
              <a:lnSpc>
                <a:spcPct val="157700"/>
              </a:lnSpc>
            </a:pPr>
            <a:r>
              <a:rPr lang="en-US" sz="2300" b="0" i="0" u="none" strike="noStrike" spc="-100">
                <a:solidFill>
                  <a:srgbClr val="000000"/>
                </a:solidFill>
                <a:latin typeface="Pretendard Medium"/>
              </a:rPr>
              <a:t>- </a:t>
            </a:r>
            <a:r>
              <a:rPr lang="ko-KR" sz="2300" b="0" i="0" u="none" strike="noStrike" spc="-100">
                <a:solidFill>
                  <a:srgbClr val="000000"/>
                </a:solidFill>
                <a:ea typeface="Pretendard Medium"/>
              </a:rPr>
              <a:t>기존</a:t>
            </a:r>
            <a:r>
              <a:rPr lang="en-US" sz="2300" b="0" i="0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spc="-100">
                <a:solidFill>
                  <a:srgbClr val="000000"/>
                </a:solidFill>
                <a:ea typeface="Pretendard Medium"/>
              </a:rPr>
              <a:t>카카오</a:t>
            </a:r>
            <a:r>
              <a:rPr lang="en-US" sz="2300" b="0" i="0" u="none" strike="noStrike" spc="-100">
                <a:solidFill>
                  <a:srgbClr val="000000"/>
                </a:solidFill>
                <a:latin typeface="Pretendard Medium"/>
              </a:rPr>
              <a:t>, </a:t>
            </a:r>
            <a:r>
              <a:rPr lang="ko-KR" sz="2300" b="0" i="0" u="none" strike="noStrike" spc="-100">
                <a:solidFill>
                  <a:srgbClr val="000000"/>
                </a:solidFill>
                <a:ea typeface="Pretendard Medium"/>
              </a:rPr>
              <a:t>네이버</a:t>
            </a:r>
            <a:r>
              <a:rPr lang="en-US" sz="2300" b="0" i="0" u="none" strike="noStrike" spc="-100">
                <a:solidFill>
                  <a:srgbClr val="000000"/>
                </a:solidFill>
                <a:latin typeface="Pretendard Medium"/>
              </a:rPr>
              <a:t> ,</a:t>
            </a:r>
            <a:r>
              <a:rPr lang="ko-KR" sz="2300" b="0" i="0" u="none" strike="noStrike" spc="-100">
                <a:solidFill>
                  <a:srgbClr val="000000"/>
                </a:solidFill>
                <a:ea typeface="Pretendard Medium"/>
              </a:rPr>
              <a:t>인스타</a:t>
            </a:r>
            <a:r>
              <a:rPr lang="en-US" sz="2300" b="0" i="0" u="none" strike="noStrike" spc="-100">
                <a:solidFill>
                  <a:srgbClr val="000000"/>
                </a:solidFill>
                <a:latin typeface="Pretendard Medium"/>
              </a:rPr>
              <a:t> API</a:t>
            </a:r>
            <a:r>
              <a:rPr lang="ko-KR" sz="2300" b="0" i="0" u="none" strike="noStrike" spc="-100">
                <a:solidFill>
                  <a:srgbClr val="000000"/>
                </a:solidFill>
                <a:ea typeface="Pretendard Medium"/>
              </a:rPr>
              <a:t>에</a:t>
            </a:r>
            <a:r>
              <a:rPr lang="en-US" sz="2300" b="0" i="0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spc="-100">
                <a:solidFill>
                  <a:srgbClr val="000000"/>
                </a:solidFill>
                <a:ea typeface="Pretendard Medium"/>
              </a:rPr>
              <a:t>국한되지않고</a:t>
            </a:r>
            <a:r>
              <a:rPr lang="en-US" sz="2300" b="0" i="0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spc="-100">
                <a:solidFill>
                  <a:srgbClr val="000000"/>
                </a:solidFill>
                <a:ea typeface="Pretendard Medium"/>
              </a:rPr>
              <a:t>더</a:t>
            </a:r>
            <a:r>
              <a:rPr lang="en-US" sz="2300" b="0" i="0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spc="-100">
                <a:solidFill>
                  <a:srgbClr val="000000"/>
                </a:solidFill>
                <a:ea typeface="Pretendard Medium"/>
              </a:rPr>
              <a:t>다양한</a:t>
            </a:r>
            <a:r>
              <a:rPr lang="en-US" sz="2300" b="0" i="0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spc="-100">
                <a:solidFill>
                  <a:srgbClr val="000000"/>
                </a:solidFill>
                <a:ea typeface="Pretendard Medium"/>
              </a:rPr>
              <a:t>플랫폼들이</a:t>
            </a:r>
            <a:r>
              <a:rPr lang="en-US" sz="2300" b="0" i="0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spc="-100">
                <a:solidFill>
                  <a:srgbClr val="000000"/>
                </a:solidFill>
                <a:ea typeface="Pretendard Medium"/>
              </a:rPr>
              <a:t>연동</a:t>
            </a:r>
            <a:r>
              <a:rPr lang="en-US" sz="2300" b="0" i="0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spc="-100">
                <a:solidFill>
                  <a:srgbClr val="000000"/>
                </a:solidFill>
                <a:ea typeface="Pretendard Medium"/>
              </a:rPr>
              <a:t>될</a:t>
            </a:r>
            <a:r>
              <a:rPr lang="en-US" sz="2300" b="0" i="0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spc="-100">
                <a:solidFill>
                  <a:srgbClr val="000000"/>
                </a:solidFill>
                <a:ea typeface="Pretendard Medium"/>
              </a:rPr>
              <a:t>예정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912100" y="660400"/>
            <a:ext cx="24638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100" b="0" i="0" u="none" strike="noStrike" spc="-100">
                <a:solidFill>
                  <a:srgbClr val="000000"/>
                </a:solidFill>
                <a:latin typeface="Anek Bangla Expanded Bold"/>
              </a:rPr>
              <a:t>TEAM _ </a:t>
            </a:r>
            <a:r>
              <a:rPr lang="ko-KR" sz="2100" b="0" i="0" u="none" strike="noStrike" spc="-100">
                <a:solidFill>
                  <a:srgbClr val="000000"/>
                </a:solidFill>
                <a:ea typeface="Anek Bangla Expanded Bold"/>
              </a:rPr>
              <a:t>다다익선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14185900" y="4495800"/>
            <a:ext cx="3759200" cy="1778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13296900" y="4495800"/>
            <a:ext cx="3759200" cy="1778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587500" y="279400"/>
            <a:ext cx="15913100" cy="141605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320800" y="5969000"/>
            <a:ext cx="11658600" cy="1422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8000" b="0" i="0" u="none" strike="noStrike" spc="100">
                <a:solidFill>
                  <a:srgbClr val="000000"/>
                </a:solidFill>
                <a:ea typeface="Pretendard Light"/>
              </a:rPr>
              <a:t>질의응답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912100" y="660400"/>
            <a:ext cx="24638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100" b="0" i="0" u="none" strike="noStrike" spc="-100">
                <a:solidFill>
                  <a:srgbClr val="000000"/>
                </a:solidFill>
                <a:latin typeface="Anek Bangla Expanded Bold"/>
              </a:rPr>
              <a:t>TEAM _ </a:t>
            </a:r>
            <a:r>
              <a:rPr lang="ko-KR" sz="2100" b="0" i="0" u="none" strike="noStrike" spc="-100">
                <a:solidFill>
                  <a:srgbClr val="000000"/>
                </a:solidFill>
                <a:ea typeface="Anek Bangla Expanded Bold"/>
              </a:rPr>
              <a:t>다다익선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14185900" y="4495800"/>
            <a:ext cx="3759200" cy="1778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13296900" y="4495800"/>
            <a:ext cx="3759200" cy="1778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587500" y="622300"/>
            <a:ext cx="20015200" cy="135382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7912100" y="660400"/>
            <a:ext cx="24638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100" b="0" i="0" u="none" strike="noStrike" spc="-100">
                <a:solidFill>
                  <a:srgbClr val="000000"/>
                </a:solidFill>
                <a:latin typeface="Anek Bangla Expanded Bold"/>
              </a:rPr>
              <a:t>TEAM _ </a:t>
            </a:r>
            <a:r>
              <a:rPr lang="ko-KR" sz="2100" b="0" i="0" u="none" strike="noStrike" spc="-100">
                <a:solidFill>
                  <a:srgbClr val="000000"/>
                </a:solidFill>
                <a:ea typeface="Anek Bangla Expanded Bold"/>
              </a:rPr>
              <a:t>다다익선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1701800"/>
            <a:ext cx="16002000" cy="1181100"/>
          </a:xfrm>
          <a:prstGeom prst="rect">
            <a:avLst/>
          </a:prstGeom>
          <a:effectLst>
            <a:outerShdw dist="126586" dir="5400000">
              <a:srgbClr val="E6E6E6">
                <a:alpha val="100000"/>
              </a:srgbClr>
            </a:outerShdw>
          </a:effectLst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600" y="1181100"/>
            <a:ext cx="2616200" cy="25908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3000" y="3695700"/>
            <a:ext cx="3289300" cy="5168900"/>
          </a:xfrm>
          <a:prstGeom prst="rect">
            <a:avLst/>
          </a:prstGeom>
          <a:effectLst>
            <a:outerShdw dist="126269" dir="5400000">
              <a:srgbClr val="E6E6E6">
                <a:alpha val="100000"/>
              </a:srgbClr>
            </a:outerShdw>
          </a:effectLst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44700" y="4673600"/>
            <a:ext cx="1473200" cy="1778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84800" y="3695700"/>
            <a:ext cx="3289300" cy="5168900"/>
          </a:xfrm>
          <a:prstGeom prst="rect">
            <a:avLst/>
          </a:prstGeom>
          <a:effectLst>
            <a:outerShdw dist="126269" dir="5400000">
              <a:srgbClr val="E6E6E6">
                <a:alpha val="100000"/>
              </a:srgbClr>
            </a:outerShdw>
          </a:effectLst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13500" y="4673600"/>
            <a:ext cx="1219200" cy="1778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855700" y="3695700"/>
            <a:ext cx="3289300" cy="5168900"/>
          </a:xfrm>
          <a:prstGeom prst="rect">
            <a:avLst/>
          </a:prstGeom>
          <a:effectLst>
            <a:outerShdw dist="126269" dir="5400000">
              <a:srgbClr val="E6E6E6">
                <a:alpha val="100000"/>
              </a:srgbClr>
            </a:outerShdw>
          </a:effectLst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719300" y="4673600"/>
            <a:ext cx="1574800" cy="17780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13900" y="3695700"/>
            <a:ext cx="3289300" cy="5168900"/>
          </a:xfrm>
          <a:prstGeom prst="rect">
            <a:avLst/>
          </a:prstGeom>
          <a:effectLst>
            <a:outerShdw dist="126269" dir="5400000">
              <a:srgbClr val="E6E6E6">
                <a:alpha val="100000"/>
              </a:srgbClr>
            </a:outerShdw>
          </a:effectLst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655300" y="4673600"/>
            <a:ext cx="1219200" cy="17780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0134600" y="6680200"/>
            <a:ext cx="22479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ko-KR" sz="2600" b="0" i="0" u="none" strike="noStrike">
                <a:solidFill>
                  <a:srgbClr val="000000"/>
                </a:solidFill>
                <a:ea typeface="Pretendard SemiBold"/>
              </a:rPr>
              <a:t>유지선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033000" y="7607300"/>
            <a:ext cx="25146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2000" b="0" i="0" u="none" strike="noStrike" spc="-100">
                <a:solidFill>
                  <a:srgbClr val="000000"/>
                </a:solidFill>
                <a:ea typeface="Pretendard Regular"/>
              </a:rPr>
              <a:t>피그마</a:t>
            </a:r>
            <a:r>
              <a:rPr lang="en-US" sz="20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 spc="-100">
                <a:solidFill>
                  <a:srgbClr val="000000"/>
                </a:solidFill>
                <a:ea typeface="Pretendard Regular"/>
              </a:rPr>
              <a:t>디자인</a:t>
            </a:r>
            <a:r>
              <a:rPr lang="en-US" sz="2000" b="0" i="0" u="none" strike="noStrike" spc="-100">
                <a:solidFill>
                  <a:srgbClr val="000000"/>
                </a:solidFill>
                <a:latin typeface="Pretendard Regular"/>
              </a:rPr>
              <a:t>, </a:t>
            </a:r>
          </a:p>
          <a:p>
            <a:pPr lvl="0" algn="l">
              <a:lnSpc>
                <a:spcPct val="116199"/>
              </a:lnSpc>
            </a:pPr>
            <a:r>
              <a:rPr lang="ko-KR" sz="2000" b="0" i="0" u="none" strike="noStrike" spc="-100">
                <a:solidFill>
                  <a:srgbClr val="000000"/>
                </a:solidFill>
                <a:ea typeface="Pretendard Regular"/>
              </a:rPr>
              <a:t>서비스</a:t>
            </a:r>
            <a:r>
              <a:rPr lang="en-US" sz="20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 spc="-100">
                <a:solidFill>
                  <a:srgbClr val="000000"/>
                </a:solidFill>
                <a:ea typeface="Pretendard Regular"/>
              </a:rPr>
              <a:t>구현</a:t>
            </a:r>
            <a:r>
              <a:rPr lang="en-US" sz="20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 spc="-100">
                <a:solidFill>
                  <a:srgbClr val="000000"/>
                </a:solidFill>
                <a:ea typeface="Pretendard Regular"/>
              </a:rPr>
              <a:t>및</a:t>
            </a:r>
            <a:r>
              <a:rPr lang="en-US" sz="20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 spc="-100">
                <a:solidFill>
                  <a:srgbClr val="000000"/>
                </a:solidFill>
                <a:ea typeface="Pretendard Regular"/>
              </a:rPr>
              <a:t>개발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147300" y="3810000"/>
            <a:ext cx="22225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400" b="0" i="0" u="none" strike="noStrike" spc="100">
                <a:solidFill>
                  <a:srgbClr val="FFFFFF"/>
                </a:solidFill>
                <a:ea typeface="Anek Bangla Expanded SemiBold"/>
              </a:rPr>
              <a:t>팀원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908300" y="1828800"/>
            <a:ext cx="98679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5000" b="0" i="0" u="none" strike="noStrike">
                <a:solidFill>
                  <a:srgbClr val="000000"/>
                </a:solidFill>
                <a:ea typeface="Pretendard Light"/>
              </a:rPr>
              <a:t>팀</a:t>
            </a:r>
            <a:r>
              <a:rPr lang="en-US" sz="5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5000" b="0" i="0" u="none" strike="noStrike">
                <a:solidFill>
                  <a:srgbClr val="000000"/>
                </a:solidFill>
                <a:ea typeface="Pretendard Light"/>
              </a:rPr>
              <a:t>소개</a:t>
            </a:r>
            <a:r>
              <a:rPr lang="en-US" sz="5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5000" b="0" i="0" u="none" strike="noStrike">
                <a:solidFill>
                  <a:srgbClr val="000000"/>
                </a:solidFill>
                <a:ea typeface="Pretendard Light"/>
              </a:rPr>
              <a:t>및</a:t>
            </a:r>
            <a:r>
              <a:rPr lang="en-US" sz="5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5000" b="0" i="0" u="none" strike="noStrike">
                <a:solidFill>
                  <a:srgbClr val="000000"/>
                </a:solidFill>
                <a:ea typeface="Pretendard Light"/>
              </a:rPr>
              <a:t>업무</a:t>
            </a:r>
            <a:r>
              <a:rPr lang="en-US" sz="5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5000" b="0" i="0" u="none" strike="noStrike">
                <a:solidFill>
                  <a:srgbClr val="000000"/>
                </a:solidFill>
                <a:ea typeface="Pretendard Light"/>
              </a:rPr>
              <a:t>분담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663700" y="6680200"/>
            <a:ext cx="22479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ko-KR" sz="2600" b="0" i="0" u="none" strike="noStrike">
                <a:solidFill>
                  <a:srgbClr val="000000"/>
                </a:solidFill>
                <a:ea typeface="Pretendard SemiBold"/>
              </a:rPr>
              <a:t>조선영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549400" y="7607300"/>
            <a:ext cx="25146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2000" b="0" i="0" u="none" strike="noStrike" spc="-100">
                <a:solidFill>
                  <a:srgbClr val="000000"/>
                </a:solidFill>
                <a:latin typeface="Pretendard Regular"/>
              </a:rPr>
              <a:t>DB ERD </a:t>
            </a:r>
            <a:r>
              <a:rPr lang="ko-KR" sz="2000" b="0" i="0" u="none" strike="noStrike" spc="-100">
                <a:solidFill>
                  <a:srgbClr val="000000"/>
                </a:solidFill>
                <a:ea typeface="Pretendard Regular"/>
              </a:rPr>
              <a:t>서비스</a:t>
            </a:r>
            <a:r>
              <a:rPr lang="en-US" sz="20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 spc="-100">
                <a:solidFill>
                  <a:srgbClr val="000000"/>
                </a:solidFill>
                <a:ea typeface="Pretendard Regular"/>
              </a:rPr>
              <a:t>플로우</a:t>
            </a:r>
            <a:r>
              <a:rPr lang="en-US" sz="2000" b="0" i="0" u="none" strike="noStrike" spc="-100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000" b="0" i="0" u="none" strike="noStrike" spc="-100">
                <a:solidFill>
                  <a:srgbClr val="000000"/>
                </a:solidFill>
                <a:ea typeface="Pretendard Regular"/>
              </a:rPr>
              <a:t>산출물</a:t>
            </a:r>
            <a:r>
              <a:rPr lang="en-US" sz="20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 spc="-100">
                <a:solidFill>
                  <a:srgbClr val="000000"/>
                </a:solidFill>
                <a:ea typeface="Pretendard Regular"/>
              </a:rPr>
              <a:t>관리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676400" y="3810000"/>
            <a:ext cx="22225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400" b="0" i="0" u="none" strike="noStrike" spc="100">
                <a:solidFill>
                  <a:srgbClr val="FFFFFF"/>
                </a:solidFill>
                <a:ea typeface="Anek Bangla Expanded SemiBold"/>
              </a:rPr>
              <a:t>팀장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5892800" y="6680200"/>
            <a:ext cx="22479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ko-KR" sz="2600" b="0" i="0" u="none" strike="noStrike">
                <a:solidFill>
                  <a:srgbClr val="000000"/>
                </a:solidFill>
                <a:ea typeface="Pretendard SemiBold"/>
              </a:rPr>
              <a:t>이찬웅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5791200" y="7607300"/>
            <a:ext cx="25146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2000" b="0" i="0" u="none" strike="noStrike" spc="-100">
                <a:solidFill>
                  <a:srgbClr val="000000"/>
                </a:solidFill>
                <a:latin typeface="Pretendard Regular"/>
              </a:rPr>
              <a:t> </a:t>
            </a:r>
            <a:r>
              <a:rPr lang="ko-KR" sz="2000" b="0" i="0" u="none" strike="noStrike" spc="-100">
                <a:solidFill>
                  <a:srgbClr val="000000"/>
                </a:solidFill>
                <a:ea typeface="Pretendard Regular"/>
              </a:rPr>
              <a:t>발표</a:t>
            </a:r>
            <a:r>
              <a:rPr lang="en-US" sz="20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 spc="-100">
                <a:solidFill>
                  <a:srgbClr val="000000"/>
                </a:solidFill>
                <a:ea typeface="Pretendard Regular"/>
              </a:rPr>
              <a:t>자료</a:t>
            </a:r>
            <a:r>
              <a:rPr lang="en-US" sz="20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 spc="-100">
                <a:solidFill>
                  <a:srgbClr val="000000"/>
                </a:solidFill>
                <a:ea typeface="Pretendard Regular"/>
              </a:rPr>
              <a:t>제작</a:t>
            </a:r>
            <a:r>
              <a:rPr lang="en-US" sz="2000" b="0" i="0" u="none" strike="noStrike" spc="-100">
                <a:solidFill>
                  <a:srgbClr val="000000"/>
                </a:solidFill>
                <a:latin typeface="Pretendard Regular"/>
              </a:rPr>
              <a:t>, </a:t>
            </a:r>
          </a:p>
          <a:p>
            <a:pPr lvl="0" algn="l">
              <a:lnSpc>
                <a:spcPct val="116199"/>
              </a:lnSpc>
            </a:pPr>
            <a:r>
              <a:rPr lang="en-US" sz="2000" b="0" i="0" u="none" strike="noStrike" spc="-100">
                <a:solidFill>
                  <a:srgbClr val="000000"/>
                </a:solidFill>
                <a:latin typeface="Pretendard Regular"/>
              </a:rPr>
              <a:t> </a:t>
            </a:r>
            <a:r>
              <a:rPr lang="ko-KR" sz="2000" b="0" i="0" u="none" strike="noStrike" spc="-100">
                <a:solidFill>
                  <a:srgbClr val="000000"/>
                </a:solidFill>
                <a:ea typeface="Pretendard Regular"/>
              </a:rPr>
              <a:t>데이터</a:t>
            </a:r>
            <a:r>
              <a:rPr lang="en-US" sz="20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 spc="-100">
                <a:solidFill>
                  <a:srgbClr val="000000"/>
                </a:solidFill>
                <a:ea typeface="Pretendard Regular"/>
              </a:rPr>
              <a:t>추출</a:t>
            </a:r>
            <a:r>
              <a:rPr lang="en-US" sz="20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 spc="-100">
                <a:solidFill>
                  <a:srgbClr val="000000"/>
                </a:solidFill>
                <a:ea typeface="Pretendard Regular"/>
              </a:rPr>
              <a:t>및</a:t>
            </a:r>
            <a:r>
              <a:rPr lang="en-US" sz="20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 spc="-100">
                <a:solidFill>
                  <a:srgbClr val="000000"/>
                </a:solidFill>
                <a:ea typeface="Pretendard Regular"/>
              </a:rPr>
              <a:t>처리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5905500" y="3810000"/>
            <a:ext cx="22225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400" b="0" i="0" u="none" strike="noStrike" spc="100">
                <a:solidFill>
                  <a:srgbClr val="FFFFFF"/>
                </a:solidFill>
                <a:ea typeface="Anek Bangla Expanded SemiBold"/>
              </a:rPr>
              <a:t>팀원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4376400" y="6680200"/>
            <a:ext cx="22479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ko-KR" sz="2600" b="0" i="0" u="none" strike="noStrike">
                <a:solidFill>
                  <a:srgbClr val="000000"/>
                </a:solidFill>
                <a:ea typeface="Pretendard SemiBold"/>
              </a:rPr>
              <a:t>윤상현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4262100" y="7607300"/>
            <a:ext cx="25146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2000" b="0" i="0" u="none" strike="noStrike" spc="-100">
                <a:solidFill>
                  <a:srgbClr val="000000"/>
                </a:solidFill>
                <a:latin typeface="Pretendard Regular"/>
              </a:rPr>
              <a:t>PPT </a:t>
            </a:r>
            <a:r>
              <a:rPr lang="ko-KR" sz="2000" b="0" i="0" u="none" strike="noStrike" spc="-100">
                <a:solidFill>
                  <a:srgbClr val="000000"/>
                </a:solidFill>
                <a:ea typeface="Pretendard Regular"/>
              </a:rPr>
              <a:t>작성</a:t>
            </a:r>
            <a:r>
              <a:rPr lang="en-US" sz="2000" b="0" i="0" u="none" strike="noStrike" spc="-100">
                <a:solidFill>
                  <a:srgbClr val="000000"/>
                </a:solidFill>
                <a:latin typeface="Pretendard Regular"/>
              </a:rPr>
              <a:t>, </a:t>
            </a:r>
          </a:p>
          <a:p>
            <a:pPr lvl="0" algn="l">
              <a:lnSpc>
                <a:spcPct val="116199"/>
              </a:lnSpc>
            </a:pPr>
            <a:r>
              <a:rPr lang="ko-KR" sz="2000" b="0" i="0" u="none" strike="noStrike" spc="-100">
                <a:solidFill>
                  <a:srgbClr val="000000"/>
                </a:solidFill>
                <a:ea typeface="Pretendard Regular"/>
              </a:rPr>
              <a:t>서비스</a:t>
            </a:r>
            <a:r>
              <a:rPr lang="en-US" sz="20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 spc="-100">
                <a:solidFill>
                  <a:srgbClr val="000000"/>
                </a:solidFill>
                <a:ea typeface="Pretendard Regular"/>
              </a:rPr>
              <a:t>구현</a:t>
            </a:r>
            <a:r>
              <a:rPr lang="en-US" sz="20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 spc="-100">
                <a:solidFill>
                  <a:srgbClr val="000000"/>
                </a:solidFill>
                <a:ea typeface="Pretendard Regular"/>
              </a:rPr>
              <a:t>및</a:t>
            </a:r>
            <a:r>
              <a:rPr lang="en-US" sz="20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 spc="-100">
                <a:solidFill>
                  <a:srgbClr val="000000"/>
                </a:solidFill>
                <a:ea typeface="Pretendard Regular"/>
              </a:rPr>
              <a:t>개발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4389100" y="3810000"/>
            <a:ext cx="22225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400" b="0" i="0" u="none" strike="noStrike" spc="100">
                <a:solidFill>
                  <a:srgbClr val="FFFFFF"/>
                </a:solidFill>
                <a:ea typeface="Anek Bangla Expanded SemiBold"/>
              </a:rPr>
              <a:t>팀원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7912100" y="660400"/>
            <a:ext cx="24638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100" b="0" i="0" u="none" strike="noStrike" spc="-100">
                <a:solidFill>
                  <a:srgbClr val="000000"/>
                </a:solidFill>
                <a:latin typeface="Anek Bangla Expanded Bold"/>
              </a:rPr>
              <a:t>TEAM _ </a:t>
            </a:r>
            <a:r>
              <a:rPr lang="ko-KR" sz="2100" b="0" i="0" u="none" strike="noStrike" spc="-100">
                <a:solidFill>
                  <a:srgbClr val="000000"/>
                </a:solidFill>
                <a:ea typeface="Anek Bangla Expanded Bold"/>
              </a:rPr>
              <a:t>다다익선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14185900" y="4495800"/>
            <a:ext cx="3759200" cy="1778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13296900" y="4495800"/>
            <a:ext cx="3759200" cy="1778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600200" y="279400"/>
            <a:ext cx="13741400" cy="141224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320800" y="5969000"/>
            <a:ext cx="11658600" cy="1422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8000" b="0" i="0" u="none" strike="noStrike" spc="100">
                <a:solidFill>
                  <a:srgbClr val="000000"/>
                </a:solidFill>
                <a:ea typeface="Pretendard Light"/>
              </a:rPr>
              <a:t>프로젝트</a:t>
            </a:r>
            <a:r>
              <a:rPr lang="en-US" sz="8000" b="0" i="0" u="none" strike="noStrike" spc="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8000" b="0" i="0" u="none" strike="noStrike" spc="100">
                <a:solidFill>
                  <a:srgbClr val="000000"/>
                </a:solidFill>
                <a:ea typeface="Pretendard Light"/>
              </a:rPr>
              <a:t>목적</a:t>
            </a:r>
            <a:r>
              <a:rPr lang="en-US" sz="8000" b="0" i="0" u="none" strike="noStrike" spc="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8000" b="0" i="0" u="none" strike="noStrike" spc="100">
                <a:solidFill>
                  <a:srgbClr val="000000"/>
                </a:solidFill>
                <a:ea typeface="Pretendard Light"/>
              </a:rPr>
              <a:t>및</a:t>
            </a:r>
            <a:r>
              <a:rPr lang="en-US" sz="8000" b="0" i="0" u="none" strike="noStrike" spc="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8000" b="0" i="0" u="none" strike="noStrike" spc="100">
                <a:solidFill>
                  <a:srgbClr val="000000"/>
                </a:solidFill>
                <a:ea typeface="Pretendard Light"/>
              </a:rPr>
              <a:t>기대효과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912100" y="660400"/>
            <a:ext cx="24638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100" b="0" i="0" u="none" strike="noStrike" spc="-100">
                <a:solidFill>
                  <a:srgbClr val="000000"/>
                </a:solidFill>
                <a:latin typeface="Anek Bangla Expanded Bold"/>
              </a:rPr>
              <a:t>TEAM _ </a:t>
            </a:r>
            <a:r>
              <a:rPr lang="ko-KR" sz="2100" b="0" i="0" u="none" strike="noStrike" spc="-100">
                <a:solidFill>
                  <a:srgbClr val="000000"/>
                </a:solidFill>
                <a:ea typeface="Anek Bangla Expanded Bold"/>
              </a:rPr>
              <a:t>다다익선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1701800"/>
            <a:ext cx="16002000" cy="1181100"/>
          </a:xfrm>
          <a:prstGeom prst="rect">
            <a:avLst/>
          </a:prstGeom>
          <a:effectLst>
            <a:outerShdw dist="126586" dir="5400000">
              <a:srgbClr val="E6E6E6">
                <a:alpha val="100000"/>
              </a:srgbClr>
            </a:outerShdw>
          </a:effectLst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000" y="3517900"/>
            <a:ext cx="9207500" cy="5537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53700" y="3517900"/>
            <a:ext cx="6438900" cy="2057400"/>
          </a:xfrm>
          <a:prstGeom prst="rect">
            <a:avLst/>
          </a:prstGeom>
          <a:effectLst>
            <a:outerShdw dist="126362" dir="5400000">
              <a:srgbClr val="E6E6E6">
                <a:alpha val="100000"/>
              </a:srgbClr>
            </a:outerShdw>
          </a:effectLst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45800" y="3746500"/>
            <a:ext cx="266700" cy="2159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510000" y="3746500"/>
            <a:ext cx="266700" cy="2159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2908300" y="1828800"/>
            <a:ext cx="98679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5000" b="0" i="0" u="none" strike="noStrike">
                <a:solidFill>
                  <a:srgbClr val="000000"/>
                </a:solidFill>
                <a:ea typeface="Pretendard Black"/>
              </a:rPr>
              <a:t>프로젝트</a:t>
            </a:r>
            <a:r>
              <a:rPr lang="en-US" sz="5000" b="0" i="0" u="none" strike="noStrike">
                <a:solidFill>
                  <a:srgbClr val="000000"/>
                </a:solidFill>
                <a:latin typeface="Pretendard Black"/>
              </a:rPr>
              <a:t> </a:t>
            </a:r>
            <a:r>
              <a:rPr lang="ko-KR" sz="5000" b="0" i="0" u="none" strike="noStrike">
                <a:solidFill>
                  <a:srgbClr val="000000"/>
                </a:solidFill>
                <a:ea typeface="Pretendard Black"/>
              </a:rPr>
              <a:t>목적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2800" y="1231900"/>
            <a:ext cx="2730500" cy="26162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1061700" y="4292600"/>
            <a:ext cx="56134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ko-KR" sz="2200" b="0" i="0" u="none" strike="noStrike">
                <a:solidFill>
                  <a:srgbClr val="000000"/>
                </a:solidFill>
                <a:ea typeface="Pretendard Bold"/>
              </a:rPr>
              <a:t>자영업자</a:t>
            </a:r>
            <a:r>
              <a:rPr lang="en-US" sz="22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Bold"/>
              </a:rPr>
              <a:t>플랫폼</a:t>
            </a:r>
            <a:r>
              <a:rPr lang="en-US" sz="22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Bold"/>
              </a:rPr>
              <a:t>분석</a:t>
            </a:r>
            <a:r>
              <a:rPr lang="en-US" sz="22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Bold"/>
              </a:rPr>
              <a:t>및</a:t>
            </a:r>
            <a:r>
              <a:rPr lang="en-US" sz="22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Bold"/>
              </a:rPr>
              <a:t>홍보성</a:t>
            </a:r>
            <a:r>
              <a:rPr lang="en-US" sz="22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Bold"/>
              </a:rPr>
              <a:t>메시지</a:t>
            </a:r>
            <a:r>
              <a:rPr lang="en-US" sz="22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Bold"/>
              </a:rPr>
              <a:t>추천</a:t>
            </a:r>
            <a:r>
              <a:rPr lang="en-US" sz="22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Bold"/>
              </a:rPr>
              <a:t>플랫폼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845800" y="6515100"/>
            <a:ext cx="6210300" cy="173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2800"/>
              </a:lnSpc>
            </a:pP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 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다양한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플랫폼을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운영하는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개인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자영업자를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대상으로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 </a:t>
            </a:r>
          </a:p>
          <a:p>
            <a:pPr lvl="0" algn="l">
              <a:lnSpc>
                <a:spcPct val="132800"/>
              </a:lnSpc>
            </a:pP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 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각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플랫폼별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성과를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분석하고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고객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반응에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기반한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마케팅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문구를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자동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추천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및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카카오톡으로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발송할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수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있는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플랫폼을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구축한다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912100" y="660400"/>
            <a:ext cx="24638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100" b="0" i="0" u="none" strike="noStrike" spc="-100">
                <a:solidFill>
                  <a:srgbClr val="000000"/>
                </a:solidFill>
                <a:latin typeface="Anek Bangla Expanded Bold"/>
              </a:rPr>
              <a:t>TEAM _ </a:t>
            </a:r>
            <a:r>
              <a:rPr lang="ko-KR" sz="2100" b="0" i="0" u="none" strike="noStrike" spc="-100">
                <a:solidFill>
                  <a:srgbClr val="000000"/>
                </a:solidFill>
                <a:ea typeface="Anek Bangla Expanded Bold"/>
              </a:rPr>
              <a:t>다다익선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3517900"/>
            <a:ext cx="9207500" cy="5537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000" y="1701800"/>
            <a:ext cx="16002000" cy="1181100"/>
          </a:xfrm>
          <a:prstGeom prst="rect">
            <a:avLst/>
          </a:prstGeom>
          <a:effectLst>
            <a:outerShdw dist="126586" dir="5400000">
              <a:srgbClr val="E6E6E6">
                <a:alpha val="100000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39900" y="4457700"/>
            <a:ext cx="8001000" cy="4127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55300" y="3517900"/>
            <a:ext cx="6489700" cy="5537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934700" y="3810000"/>
            <a:ext cx="190500" cy="1905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687800" y="3810000"/>
            <a:ext cx="190500" cy="1905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972800" y="5600700"/>
            <a:ext cx="5854700" cy="38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934700" y="7251700"/>
            <a:ext cx="5854700" cy="381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125200" y="4737100"/>
            <a:ext cx="317500" cy="2794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125200" y="6311900"/>
            <a:ext cx="317500" cy="2794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125200" y="7950200"/>
            <a:ext cx="317500" cy="2794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1803400" y="3848100"/>
            <a:ext cx="36449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78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ExtraBold"/>
              </a:rPr>
              <a:t>[ </a:t>
            </a:r>
            <a:r>
              <a:rPr lang="ko-KR" sz="2200" b="0" i="0" u="none" strike="noStrike">
                <a:solidFill>
                  <a:srgbClr val="000000"/>
                </a:solidFill>
                <a:ea typeface="Pretendard ExtraBold"/>
              </a:rPr>
              <a:t>소상공인시장</a:t>
            </a:r>
            <a:r>
              <a:rPr lang="en-US" sz="2200" b="0" i="0" u="none" strike="noStrike">
                <a:solidFill>
                  <a:srgbClr val="000000"/>
                </a:solidFill>
                <a:latin typeface="Pretendard ExtraBold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ExtraBold"/>
              </a:rPr>
              <a:t>경기동향</a:t>
            </a:r>
            <a:r>
              <a:rPr lang="en-US" sz="2200" b="0" i="0" u="none" strike="noStrike">
                <a:solidFill>
                  <a:srgbClr val="000000"/>
                </a:solidFill>
                <a:latin typeface="Pretendard ExtraBold"/>
              </a:rPr>
              <a:t> ]</a:t>
            </a: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12800" y="1244600"/>
            <a:ext cx="2730500" cy="25908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11760200" y="4749800"/>
            <a:ext cx="48006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문구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추천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기능으로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마케팅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성과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개선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1760200" y="6070600"/>
            <a:ext cx="7632700" cy="723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플랫폼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운영에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익숙하지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않은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자영업자도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 </a:t>
            </a:r>
          </a:p>
          <a:p>
            <a:pPr lvl="0" algn="l">
              <a:lnSpc>
                <a:spcPct val="99600"/>
              </a:lnSpc>
            </a:pP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쉽게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마케팅을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활용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가능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1760200" y="7848600"/>
            <a:ext cx="48006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자영업자는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해당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플랫폼의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전략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구축이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가능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908300" y="1828800"/>
            <a:ext cx="98679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5000" b="0" i="0" u="none" strike="noStrike">
                <a:solidFill>
                  <a:srgbClr val="000000"/>
                </a:solidFill>
                <a:ea typeface="Pretendard Black"/>
              </a:rPr>
              <a:t>프로젝트</a:t>
            </a:r>
            <a:r>
              <a:rPr lang="en-US" sz="5000" b="0" i="0" u="none" strike="noStrike">
                <a:solidFill>
                  <a:srgbClr val="000000"/>
                </a:solidFill>
                <a:latin typeface="Pretendard Black"/>
              </a:rPr>
              <a:t> </a:t>
            </a:r>
            <a:r>
              <a:rPr lang="ko-KR" sz="5000" b="0" i="0" u="none" strike="noStrike">
                <a:solidFill>
                  <a:srgbClr val="000000"/>
                </a:solidFill>
                <a:ea typeface="Pretendard Black"/>
              </a:rPr>
              <a:t>기대효과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7912100" y="660400"/>
            <a:ext cx="24638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100" b="0" i="0" u="none" strike="noStrike" spc="-100">
                <a:solidFill>
                  <a:srgbClr val="000000"/>
                </a:solidFill>
                <a:latin typeface="Anek Bangla Expanded Bold"/>
              </a:rPr>
              <a:t>TEAM _ </a:t>
            </a:r>
            <a:r>
              <a:rPr lang="ko-KR" sz="2100" b="0" i="0" u="none" strike="noStrike" spc="-100">
                <a:solidFill>
                  <a:srgbClr val="000000"/>
                </a:solidFill>
                <a:ea typeface="Anek Bangla Expanded Bold"/>
              </a:rPr>
              <a:t>다다익선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143000" y="9169400"/>
            <a:ext cx="150876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24499"/>
              </a:lnSpc>
              <a:buClr>
                <a:srgbClr val="9E9E9E"/>
              </a:buClr>
              <a:buFont typeface="Arial"/>
              <a:buChar char="●"/>
            </a:pPr>
            <a:r>
              <a:rPr lang="ko-KR" sz="2200" b="0" i="0" u="none" strike="noStrike" spc="-100">
                <a:solidFill>
                  <a:srgbClr val="9E9E9E">
                    <a:alpha val="94902"/>
                  </a:srgbClr>
                </a:solidFill>
                <a:ea typeface="Pretendard Regular"/>
              </a:rPr>
              <a:t>출처</a:t>
            </a:r>
            <a:r>
              <a:rPr lang="en-US" sz="2200" b="0" i="0" u="none" strike="noStrike" spc="-100">
                <a:solidFill>
                  <a:srgbClr val="9E9E9E">
                    <a:alpha val="94902"/>
                  </a:srgbClr>
                </a:solidFill>
                <a:latin typeface="Pretendard Regular"/>
              </a:rPr>
              <a:t> : https://www.index.go.kr/unity/potal/main/EachDtlPageDetail.do?idx_cd=1199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1701800"/>
            <a:ext cx="16002000" cy="1181100"/>
          </a:xfrm>
          <a:prstGeom prst="rect">
            <a:avLst/>
          </a:prstGeom>
          <a:effectLst>
            <a:outerShdw dist="126586" dir="5400000">
              <a:srgbClr val="E6E6E6">
                <a:alpha val="100000"/>
              </a:srgbClr>
            </a:outerShdw>
          </a:effectLst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4600" y="3136900"/>
            <a:ext cx="13246100" cy="4508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3000" y="7759700"/>
            <a:ext cx="16002000" cy="1384300"/>
          </a:xfrm>
          <a:prstGeom prst="rect">
            <a:avLst/>
          </a:prstGeom>
          <a:effectLst>
            <a:outerShdw dist="127279" dir="5400000">
              <a:srgbClr val="D8D8D8">
                <a:alpha val="100000"/>
              </a:srgbClr>
            </a:outerShdw>
          </a:effectLst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2800" y="1244600"/>
            <a:ext cx="2730500" cy="25908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2908300" y="1828800"/>
            <a:ext cx="98679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5000" b="0" i="0" u="none" strike="noStrike">
                <a:solidFill>
                  <a:srgbClr val="000000"/>
                </a:solidFill>
                <a:ea typeface="Pretendard Black"/>
              </a:rPr>
              <a:t>플랫폼</a:t>
            </a:r>
            <a:r>
              <a:rPr lang="en-US" sz="5000" b="0" i="0" u="none" strike="noStrike">
                <a:solidFill>
                  <a:srgbClr val="000000"/>
                </a:solidFill>
                <a:latin typeface="Pretendard Black"/>
              </a:rPr>
              <a:t> </a:t>
            </a:r>
            <a:r>
              <a:rPr lang="ko-KR" sz="5000" b="0" i="0" u="none" strike="noStrike">
                <a:solidFill>
                  <a:srgbClr val="000000"/>
                </a:solidFill>
                <a:ea typeface="Pretendard Black"/>
              </a:rPr>
              <a:t>타켓층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912100" y="660400"/>
            <a:ext cx="24638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100" b="0" i="0" u="none" strike="noStrike" spc="-100">
                <a:solidFill>
                  <a:srgbClr val="000000"/>
                </a:solidFill>
                <a:latin typeface="Anek Bangla Expanded Bold"/>
              </a:rPr>
              <a:t>TEAM _ </a:t>
            </a:r>
            <a:r>
              <a:rPr lang="ko-KR" sz="2100" b="0" i="0" u="none" strike="noStrike" spc="-100">
                <a:solidFill>
                  <a:srgbClr val="000000"/>
                </a:solidFill>
                <a:ea typeface="Anek Bangla Expanded Bold"/>
              </a:rPr>
              <a:t>다다익선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651000" y="8026400"/>
            <a:ext cx="14986000" cy="812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244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코로나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19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충격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이후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회복세를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보이는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자영업자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수는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2021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년부터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지속적으로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증가하는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추세</a:t>
            </a:r>
          </a:p>
          <a:p>
            <a:pPr marL="342900" lvl="0" indent="-342900" algn="l">
              <a:lnSpc>
                <a:spcPct val="1244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이러한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자영업자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증가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추세는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관련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앱의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잠재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수요층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확대를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의미하며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자영업자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타겟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서비스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개발의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시장성을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뒷받침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43000" y="9169400"/>
            <a:ext cx="150876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24499"/>
              </a:lnSpc>
              <a:buClr>
                <a:srgbClr val="9E9E9E"/>
              </a:buClr>
              <a:buFont typeface="Arial"/>
              <a:buChar char="●"/>
            </a:pPr>
            <a:r>
              <a:rPr lang="ko-KR" sz="2200" b="0" i="0" u="none" strike="noStrike" spc="-100">
                <a:solidFill>
                  <a:srgbClr val="9E9E9E">
                    <a:alpha val="94902"/>
                  </a:srgbClr>
                </a:solidFill>
                <a:ea typeface="Pretendard Regular"/>
              </a:rPr>
              <a:t>출처</a:t>
            </a:r>
            <a:r>
              <a:rPr lang="en-US" sz="2200" b="0" i="0" u="none" strike="noStrike" spc="-100">
                <a:solidFill>
                  <a:srgbClr val="9E9E9E">
                    <a:alpha val="94902"/>
                  </a:srgbClr>
                </a:solidFill>
                <a:latin typeface="Pretendard Regular"/>
              </a:rPr>
              <a:t> : https://www.index.go.kr/unity/potal/main/EachDtlPageDetail.do?idx_cd=2779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1701800"/>
            <a:ext cx="16002000" cy="1181100"/>
          </a:xfrm>
          <a:prstGeom prst="rect">
            <a:avLst/>
          </a:prstGeom>
          <a:effectLst>
            <a:outerShdw dist="126586" dir="5400000">
              <a:srgbClr val="E6E6E6">
                <a:alpha val="100000"/>
              </a:srgbClr>
            </a:outerShdw>
          </a:effectLst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9600" y="2997200"/>
            <a:ext cx="6908800" cy="6642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2800" y="1244600"/>
            <a:ext cx="2730500" cy="25908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2908300" y="1828800"/>
            <a:ext cx="98679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5000" b="0" i="0" u="none" strike="noStrike">
                <a:solidFill>
                  <a:srgbClr val="000000"/>
                </a:solidFill>
                <a:latin typeface="Pretendard Black"/>
              </a:rPr>
              <a:t>DB_ERD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912100" y="660400"/>
            <a:ext cx="24638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100" b="0" i="0" u="none" strike="noStrike" spc="-100">
                <a:solidFill>
                  <a:srgbClr val="000000"/>
                </a:solidFill>
                <a:latin typeface="Anek Bangla Expanded Bold"/>
              </a:rPr>
              <a:t>TEAM _ </a:t>
            </a:r>
            <a:r>
              <a:rPr lang="ko-KR" sz="2100" b="0" i="0" u="none" strike="noStrike" spc="-100">
                <a:solidFill>
                  <a:srgbClr val="000000"/>
                </a:solidFill>
                <a:ea typeface="Anek Bangla Expanded Bold"/>
              </a:rPr>
              <a:t>다다익선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14185900" y="4495800"/>
            <a:ext cx="3759200" cy="1778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13296900" y="4495800"/>
            <a:ext cx="3759200" cy="1778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600200" y="279400"/>
            <a:ext cx="13792200" cy="141224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320800" y="5969000"/>
            <a:ext cx="11658600" cy="1422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8000" b="0" i="0" u="none" strike="noStrike" spc="100">
                <a:solidFill>
                  <a:srgbClr val="000000"/>
                </a:solidFill>
                <a:ea typeface="Pretendard Light"/>
              </a:rPr>
              <a:t>앱의</a:t>
            </a:r>
            <a:r>
              <a:rPr lang="en-US" sz="8000" b="0" i="0" u="none" strike="noStrike" spc="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8000" b="0" i="0" u="none" strike="noStrike" spc="100">
                <a:solidFill>
                  <a:srgbClr val="000000"/>
                </a:solidFill>
                <a:ea typeface="Pretendard Light"/>
              </a:rPr>
              <a:t>주요</a:t>
            </a:r>
            <a:r>
              <a:rPr lang="en-US" sz="8000" b="0" i="0" u="none" strike="noStrike" spc="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8000" b="0" i="0" u="none" strike="noStrike" spc="100">
                <a:solidFill>
                  <a:srgbClr val="000000"/>
                </a:solidFill>
                <a:ea typeface="Pretendard Light"/>
              </a:rPr>
              <a:t>기능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912100" y="660400"/>
            <a:ext cx="24638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100" b="0" i="0" u="none" strike="noStrike" spc="-100">
                <a:solidFill>
                  <a:srgbClr val="000000"/>
                </a:solidFill>
                <a:latin typeface="Anek Bangla Expanded Bold"/>
              </a:rPr>
              <a:t>TEAM _ </a:t>
            </a:r>
            <a:r>
              <a:rPr lang="ko-KR" sz="2100" b="0" i="0" u="none" strike="noStrike" spc="-100">
                <a:solidFill>
                  <a:srgbClr val="000000"/>
                </a:solidFill>
                <a:ea typeface="Anek Bangla Expanded Bold"/>
              </a:rPr>
              <a:t>다다익선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655</Words>
  <Application>Microsoft Office PowerPoint</Application>
  <PresentationFormat>사용자 지정</PresentationFormat>
  <Paragraphs>139</Paragraphs>
  <Slides>26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9" baseType="lpstr">
      <vt:lpstr>Arial</vt:lpstr>
      <vt:lpstr>Anek Bangla Expanded SemiBold</vt:lpstr>
      <vt:lpstr>Anek Bangla Expanded Medium</vt:lpstr>
      <vt:lpstr>Pretendard Black</vt:lpstr>
      <vt:lpstr>Pretendard Regular</vt:lpstr>
      <vt:lpstr>Anek Bangla Expanded Bold</vt:lpstr>
      <vt:lpstr>Pretendard SemiBold</vt:lpstr>
      <vt:lpstr>Calibri</vt:lpstr>
      <vt:lpstr>Pretendard Light</vt:lpstr>
      <vt:lpstr>Pretendard Medium</vt:lpstr>
      <vt:lpstr>Pretendard Bold</vt:lpstr>
      <vt:lpstr>Pretendard ExtraBold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Admin</cp:lastModifiedBy>
  <cp:revision>2</cp:revision>
  <dcterms:created xsi:type="dcterms:W3CDTF">2006-08-16T00:00:00Z</dcterms:created>
  <dcterms:modified xsi:type="dcterms:W3CDTF">2025-05-09T00:58:52Z</dcterms:modified>
</cp:coreProperties>
</file>